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3" r:id="rId4"/>
    <p:sldId id="268" r:id="rId5"/>
    <p:sldId id="294" r:id="rId6"/>
    <p:sldId id="288" r:id="rId7"/>
    <p:sldId id="295" r:id="rId8"/>
    <p:sldId id="296" r:id="rId9"/>
    <p:sldId id="284" r:id="rId10"/>
    <p:sldId id="289" r:id="rId11"/>
    <p:sldId id="290" r:id="rId12"/>
    <p:sldId id="291" r:id="rId13"/>
    <p:sldId id="283" r:id="rId14"/>
    <p:sldId id="297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13E854-47E6-479C-9D9A-56F1B42015CD}">
          <p14:sldIdLst>
            <p14:sldId id="256"/>
            <p14:sldId id="257"/>
            <p14:sldId id="273"/>
            <p14:sldId id="268"/>
            <p14:sldId id="294"/>
            <p14:sldId id="288"/>
            <p14:sldId id="295"/>
            <p14:sldId id="296"/>
            <p14:sldId id="284"/>
            <p14:sldId id="289"/>
            <p14:sldId id="290"/>
            <p14:sldId id="291"/>
            <p14:sldId id="283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20"/>
      </p:cViewPr>
      <p:guideLst>
        <p:guide orient="horz" pos="213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88F200-9759-43D3-8730-9FF22135EF6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F246E-D4BB-4096-BEFD-09D154BD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9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78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30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E33AE-7663-4452-94C9-7FE604F3F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8CD4D02-3067-49BF-949A-F3D49ABBCEC6}"/>
              </a:ext>
            </a:extLst>
          </p:cNvPr>
          <p:cNvSpPr txBox="1">
            <a:spLocks/>
          </p:cNvSpPr>
          <p:nvPr userDrawn="1"/>
        </p:nvSpPr>
        <p:spPr>
          <a:xfrm>
            <a:off x="8422298" y="-171400"/>
            <a:ext cx="50968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000" b="1" dirty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endParaRPr lang="en-CA" sz="1000" b="1" dirty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fld id="{A54F7AA2-2A35-4093-B0C2-412048666B50}" type="slidenum">
              <a:rPr lang="en-CA" sz="1000" b="1" smtClean="0">
                <a:solidFill>
                  <a:schemeClr val="bg1"/>
                </a:solidFill>
                <a:latin typeface="Open Sans Light"/>
                <a:cs typeface="Open Sans Light"/>
              </a:rPr>
              <a:pPr algn="ctr"/>
              <a:t>‹#›</a:t>
            </a:fld>
            <a:endParaRPr lang="en-CA" sz="1000" b="1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357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23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78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06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07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25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22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86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DEE1-F21F-47B6-ABB1-E8403CEADE9D}" type="datetimeFigureOut">
              <a:rPr lang="en-CA" smtClean="0"/>
              <a:t>2020-02-03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0B39-7A7E-4A45-8A93-798059554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0709F-131E-40AB-8D1A-D49638636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24" y="-494951"/>
            <a:ext cx="5275452" cy="3518555"/>
          </a:xfrm>
          <a:prstGeom prst="rect">
            <a:avLst/>
          </a:prstGeom>
        </p:spPr>
      </p:pic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3C8EA2AA-2E81-4DD6-8370-3D7E56627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5627313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25A6FB9-9EA7-4522-83A6-A43C06989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19" y="6100450"/>
            <a:ext cx="2891246" cy="657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860571-1C84-4EE6-9448-DF8F5EFF242F}"/>
              </a:ext>
            </a:extLst>
          </p:cNvPr>
          <p:cNvSpPr txBox="1"/>
          <p:nvPr/>
        </p:nvSpPr>
        <p:spPr>
          <a:xfrm>
            <a:off x="5037111" y="3736008"/>
            <a:ext cx="385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A Billion</a:t>
            </a:r>
            <a:endParaRPr lang="en-US" sz="36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0E280-3247-48EE-8D95-7BCC6DC4EE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952816" y="2560836"/>
            <a:ext cx="1473831" cy="1736328"/>
          </a:xfrm>
          <a:custGeom>
            <a:avLst/>
            <a:gdLst>
              <a:gd name="connsiteX0" fmla="*/ 1199629 w 4166726"/>
              <a:gd name="connsiteY0" fmla="*/ 0 h 3681631"/>
              <a:gd name="connsiteX1" fmla="*/ 2967099 w 4166726"/>
              <a:gd name="connsiteY1" fmla="*/ 0 h 3681631"/>
              <a:gd name="connsiteX2" fmla="*/ 3238137 w 4166726"/>
              <a:gd name="connsiteY2" fmla="*/ 159741 h 3681631"/>
              <a:gd name="connsiteX3" fmla="*/ 4123780 w 4166726"/>
              <a:gd name="connsiteY3" fmla="*/ 1684879 h 3681631"/>
              <a:gd name="connsiteX4" fmla="*/ 4123780 w 4166726"/>
              <a:gd name="connsiteY4" fmla="*/ 1996753 h 3681631"/>
              <a:gd name="connsiteX5" fmla="*/ 3238137 w 4166726"/>
              <a:gd name="connsiteY5" fmla="*/ 3521891 h 3681631"/>
              <a:gd name="connsiteX6" fmla="*/ 2967099 w 4166726"/>
              <a:gd name="connsiteY6" fmla="*/ 3681631 h 3681631"/>
              <a:gd name="connsiteX7" fmla="*/ 1199629 w 4166726"/>
              <a:gd name="connsiteY7" fmla="*/ 3681631 h 3681631"/>
              <a:gd name="connsiteX8" fmla="*/ 924774 w 4166726"/>
              <a:gd name="connsiteY8" fmla="*/ 3521891 h 3681631"/>
              <a:gd name="connsiteX9" fmla="*/ 42947 w 4166726"/>
              <a:gd name="connsiteY9" fmla="*/ 1996753 h 3681631"/>
              <a:gd name="connsiteX10" fmla="*/ 42947 w 4166726"/>
              <a:gd name="connsiteY10" fmla="*/ 1684879 h 3681631"/>
              <a:gd name="connsiteX11" fmla="*/ 924774 w 4166726"/>
              <a:gd name="connsiteY11" fmla="*/ 159741 h 3681631"/>
              <a:gd name="connsiteX12" fmla="*/ 1199629 w 4166726"/>
              <a:gd name="connsiteY12" fmla="*/ 0 h 368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6726" h="3681631">
                <a:moveTo>
                  <a:pt x="1199629" y="0"/>
                </a:moveTo>
                <a:cubicBezTo>
                  <a:pt x="1199629" y="0"/>
                  <a:pt x="1199629" y="0"/>
                  <a:pt x="2967099" y="0"/>
                </a:cubicBezTo>
                <a:cubicBezTo>
                  <a:pt x="3077805" y="0"/>
                  <a:pt x="3184693" y="60854"/>
                  <a:pt x="3238137" y="159741"/>
                </a:cubicBezTo>
                <a:cubicBezTo>
                  <a:pt x="3238137" y="159741"/>
                  <a:pt x="3238137" y="159741"/>
                  <a:pt x="4123780" y="1684879"/>
                </a:cubicBezTo>
                <a:cubicBezTo>
                  <a:pt x="4181042" y="1779962"/>
                  <a:pt x="4181042" y="1901669"/>
                  <a:pt x="4123780" y="1996753"/>
                </a:cubicBezTo>
                <a:cubicBezTo>
                  <a:pt x="4123780" y="1996753"/>
                  <a:pt x="4123780" y="1996753"/>
                  <a:pt x="3238137" y="3521891"/>
                </a:cubicBezTo>
                <a:cubicBezTo>
                  <a:pt x="3184693" y="3620778"/>
                  <a:pt x="3077805" y="3681631"/>
                  <a:pt x="2967099" y="3681631"/>
                </a:cubicBezTo>
                <a:cubicBezTo>
                  <a:pt x="2967099" y="3681631"/>
                  <a:pt x="2967099" y="3681631"/>
                  <a:pt x="1199629" y="3681631"/>
                </a:cubicBezTo>
                <a:cubicBezTo>
                  <a:pt x="1085105" y="3681631"/>
                  <a:pt x="982035" y="3620778"/>
                  <a:pt x="924774" y="3521891"/>
                </a:cubicBezTo>
                <a:cubicBezTo>
                  <a:pt x="924774" y="3521891"/>
                  <a:pt x="924774" y="3521891"/>
                  <a:pt x="42947" y="1996753"/>
                </a:cubicBezTo>
                <a:cubicBezTo>
                  <a:pt x="-14315" y="1901669"/>
                  <a:pt x="-14315" y="1779962"/>
                  <a:pt x="42947" y="1684879"/>
                </a:cubicBezTo>
                <a:cubicBezTo>
                  <a:pt x="42947" y="1684879"/>
                  <a:pt x="42947" y="1684879"/>
                  <a:pt x="924774" y="159741"/>
                </a:cubicBezTo>
                <a:cubicBezTo>
                  <a:pt x="982035" y="60854"/>
                  <a:pt x="1085105" y="0"/>
                  <a:pt x="1199629" y="0"/>
                </a:cubicBezTo>
                <a:close/>
              </a:path>
            </a:pathLst>
          </a:custGeom>
          <a:ln w="158750">
            <a:solidFill>
              <a:schemeClr val="bg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3B55EC-39AB-4DAC-9038-9F381468C1B4}"/>
              </a:ext>
            </a:extLst>
          </p:cNvPr>
          <p:cNvSpPr/>
          <p:nvPr/>
        </p:nvSpPr>
        <p:spPr>
          <a:xfrm>
            <a:off x="4240724" y="4927944"/>
            <a:ext cx="4650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Reasons to 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730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6065FB-3F10-4472-9603-1368FFD5A465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2290348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80C80B5-DD24-4C99-A182-D3D03921BC97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Building costs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21B3D-3C0C-4C51-9C59-2E3163C51859}"/>
              </a:ext>
            </a:extLst>
          </p:cNvPr>
          <p:cNvSpPr txBox="1"/>
          <p:nvPr/>
        </p:nvSpPr>
        <p:spPr>
          <a:xfrm>
            <a:off x="770650" y="1334591"/>
            <a:ext cx="79863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entury Gothic" panose="020B0502020202020204" pitchFamily="34" charset="0"/>
              </a:rPr>
              <a:t>There are significant building cost differences between the for-profit and the not-for-profit sector. As the chart below illustrates, the for-profit sector is funded for much higher rates of building capital relative to the not-for-profit sector, while also generating higher rates of profit. </a:t>
            </a:r>
          </a:p>
          <a:p>
            <a:endParaRPr lang="en-CA" sz="16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latin typeface="Century Gothic" panose="020B0502020202020204" pitchFamily="34" charset="0"/>
              </a:rPr>
              <a:t>Total Capital Building Costs For-Profit = $95,237,350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latin typeface="Century Gothic" panose="020B0502020202020204" pitchFamily="34" charset="0"/>
              </a:rPr>
              <a:t>Total Profit/Surplus For-Profit = $34.4 million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latin typeface="Century Gothic" panose="020B0502020202020204" pitchFamily="34" charset="0"/>
              </a:rPr>
              <a:t>Total Capital Building Costs Not-For-Profit = $30,700,507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latin typeface="Century Gothic" panose="020B0502020202020204" pitchFamily="34" charset="0"/>
              </a:rPr>
              <a:t>Total Profit/Surplus For-Profit = $2.8 million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5EA530-4C23-4E5A-A684-F77C29B0F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90606"/>
              </p:ext>
            </p:extLst>
          </p:nvPr>
        </p:nvGraphicFramePr>
        <p:xfrm>
          <a:off x="1565275" y="3950176"/>
          <a:ext cx="6013450" cy="1969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4060">
                  <a:extLst>
                    <a:ext uri="{9D8B030D-6E8A-4147-A177-3AD203B41FA5}">
                      <a16:colId xmlns:a16="http://schemas.microsoft.com/office/drawing/2014/main" val="2832389341"/>
                    </a:ext>
                  </a:extLst>
                </a:gridCol>
                <a:gridCol w="2004695">
                  <a:extLst>
                    <a:ext uri="{9D8B030D-6E8A-4147-A177-3AD203B41FA5}">
                      <a16:colId xmlns:a16="http://schemas.microsoft.com/office/drawing/2014/main" val="1444780081"/>
                    </a:ext>
                  </a:extLst>
                </a:gridCol>
                <a:gridCol w="2004695">
                  <a:extLst>
                    <a:ext uri="{9D8B030D-6E8A-4147-A177-3AD203B41FA5}">
                      <a16:colId xmlns:a16="http://schemas.microsoft.com/office/drawing/2014/main" val="4141554511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For-Profit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Not-For-Profit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332061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Mortgage interest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$5,270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$2,034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45850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Mortgage principal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$3,149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$1,333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15361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Depreciation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$4,477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$1,748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471957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Replacement reserves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$296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$237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0608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Profit/surplus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$3,399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 $348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8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1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0C80B5-DD24-4C99-A182-D3D03921BC97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Profit and loss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6065FB-3F10-4472-9603-1368FFD5A465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2299873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821B3D-3C0C-4C51-9C59-2E3163C51859}"/>
              </a:ext>
            </a:extLst>
          </p:cNvPr>
          <p:cNvSpPr txBox="1"/>
          <p:nvPr/>
        </p:nvSpPr>
        <p:spPr>
          <a:xfrm>
            <a:off x="780175" y="1451296"/>
            <a:ext cx="798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The profit produced by the 66% of care homes that report profit is $59 million. However, the amount of surplus/profit reported varies greatly between care homes in the for-profit sector and care homes in the not-for-profit sector.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EFEC47-3C66-4D0E-B02E-F896967A1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95811"/>
              </p:ext>
            </p:extLst>
          </p:nvPr>
        </p:nvGraphicFramePr>
        <p:xfrm>
          <a:off x="1675701" y="2888458"/>
          <a:ext cx="5792599" cy="217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499">
                  <a:extLst>
                    <a:ext uri="{9D8B030D-6E8A-4147-A177-3AD203B41FA5}">
                      <a16:colId xmlns:a16="http://schemas.microsoft.com/office/drawing/2014/main" val="2860018252"/>
                    </a:ext>
                  </a:extLst>
                </a:gridCol>
                <a:gridCol w="1610550">
                  <a:extLst>
                    <a:ext uri="{9D8B030D-6E8A-4147-A177-3AD203B41FA5}">
                      <a16:colId xmlns:a16="http://schemas.microsoft.com/office/drawing/2014/main" val="111773619"/>
                    </a:ext>
                  </a:extLst>
                </a:gridCol>
                <a:gridCol w="1610550">
                  <a:extLst>
                    <a:ext uri="{9D8B030D-6E8A-4147-A177-3AD203B41FA5}">
                      <a16:colId xmlns:a16="http://schemas.microsoft.com/office/drawing/2014/main" val="2674261238"/>
                    </a:ext>
                  </a:extLst>
                </a:gridCol>
              </a:tblGrid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For-Profit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Not-For-Profit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665058"/>
                  </a:ext>
                </a:extLst>
              </a:tr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# facilities showing 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29107"/>
                  </a:ext>
                </a:extLst>
              </a:tr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Total 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$49,528,790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$9,024,337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38210"/>
                  </a:ext>
                </a:extLst>
              </a:tr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Beds–total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6,985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4,438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6594"/>
                  </a:ext>
                </a:extLst>
              </a:tr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Minimum 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$7,446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$4,494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09887"/>
                  </a:ext>
                </a:extLst>
              </a:tr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Maximum 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$2,750,976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$1,431,332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18023"/>
                  </a:ext>
                </a:extLst>
              </a:tr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Average 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$717,809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$200,541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20731"/>
                  </a:ext>
                </a:extLst>
              </a:tr>
              <a:tr h="27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Average profit per bed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$7,248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$2,590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4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46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370E845-82E9-4477-A0B7-41ED14FBAA29}"/>
              </a:ext>
            </a:extLst>
          </p:cNvPr>
          <p:cNvSpPr/>
          <p:nvPr/>
        </p:nvSpPr>
        <p:spPr>
          <a:xfrm>
            <a:off x="4908626" y="1623929"/>
            <a:ext cx="3111236" cy="3652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B098D3-1665-448D-A76E-0EC97FCCDF0E}"/>
              </a:ext>
            </a:extLst>
          </p:cNvPr>
          <p:cNvSpPr/>
          <p:nvPr/>
        </p:nvSpPr>
        <p:spPr>
          <a:xfrm>
            <a:off x="309513" y="1635637"/>
            <a:ext cx="3037659" cy="365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6065FB-3F10-4472-9603-1368FFD5A465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1452148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80C80B5-DD24-4C99-A182-D3D03921BC97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21B3D-3C0C-4C51-9C59-2E3163C51859}"/>
              </a:ext>
            </a:extLst>
          </p:cNvPr>
          <p:cNvSpPr txBox="1"/>
          <p:nvPr/>
        </p:nvSpPr>
        <p:spPr>
          <a:xfrm>
            <a:off x="425181" y="1647177"/>
            <a:ext cx="292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For-Profit Care Home</a:t>
            </a:r>
            <a:endParaRPr lang="en-US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C1823-1674-47EF-A25A-90A0B5752564}"/>
              </a:ext>
            </a:extLst>
          </p:cNvPr>
          <p:cNvSpPr txBox="1"/>
          <p:nvPr/>
        </p:nvSpPr>
        <p:spPr>
          <a:xfrm>
            <a:off x="5024294" y="1625680"/>
            <a:ext cx="31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Not-For-Profit Care Home</a:t>
            </a:r>
            <a:endParaRPr lang="en-US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5DFFF1-4558-4124-AFD2-AE247FBCE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04115"/>
              </p:ext>
            </p:extLst>
          </p:nvPr>
        </p:nvGraphicFramePr>
        <p:xfrm>
          <a:off x="338551" y="2257317"/>
          <a:ext cx="4149559" cy="692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8656">
                  <a:extLst>
                    <a:ext uri="{9D8B030D-6E8A-4147-A177-3AD203B41FA5}">
                      <a16:colId xmlns:a16="http://schemas.microsoft.com/office/drawing/2014/main" val="1816447766"/>
                    </a:ext>
                  </a:extLst>
                </a:gridCol>
                <a:gridCol w="1140903">
                  <a:extLst>
                    <a:ext uri="{9D8B030D-6E8A-4147-A177-3AD203B41FA5}">
                      <a16:colId xmlns:a16="http://schemas.microsoft.com/office/drawing/2014/main" val="167994236"/>
                    </a:ext>
                  </a:extLst>
                </a:gridCol>
              </a:tblGrid>
              <a:tr h="5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Total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$17,768,604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97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Total expenses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$15,807.574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826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Profit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$1,961,030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819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C2997AA-A537-4ED1-B93F-39FE9BE3D3C7}"/>
              </a:ext>
            </a:extLst>
          </p:cNvPr>
          <p:cNvSpPr/>
          <p:nvPr/>
        </p:nvSpPr>
        <p:spPr>
          <a:xfrm>
            <a:off x="338551" y="3023365"/>
            <a:ext cx="4194263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paying for direct care staffing, food, housekeeping, plant services, and laundry; the care home was paid an additional </a:t>
            </a:r>
            <a:r>
              <a:rPr lang="en-CA" sz="11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$4.5 million</a:t>
            </a:r>
            <a:r>
              <a:rPr lang="en-CA" sz="11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following:</a:t>
            </a:r>
            <a:endParaRPr lang="en-US" sz="1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6BB84B0-7382-4636-9553-DD1A379CF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30489"/>
              </p:ext>
            </p:extLst>
          </p:nvPr>
        </p:nvGraphicFramePr>
        <p:xfrm>
          <a:off x="4908625" y="2240807"/>
          <a:ext cx="3883016" cy="692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525">
                  <a:extLst>
                    <a:ext uri="{9D8B030D-6E8A-4147-A177-3AD203B41FA5}">
                      <a16:colId xmlns:a16="http://schemas.microsoft.com/office/drawing/2014/main" val="690890937"/>
                    </a:ext>
                  </a:extLst>
                </a:gridCol>
                <a:gridCol w="1114491">
                  <a:extLst>
                    <a:ext uri="{9D8B030D-6E8A-4147-A177-3AD203B41FA5}">
                      <a16:colId xmlns:a16="http://schemas.microsoft.com/office/drawing/2014/main" val="1956542686"/>
                    </a:ext>
                  </a:extLst>
                </a:gridCol>
              </a:tblGrid>
              <a:tr h="6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Total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$18,186,645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9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Total expense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$18,675,419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5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Surplus/deficit	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rgbClr val="FF0000"/>
                          </a:solidFill>
                          <a:effectLst/>
                        </a:rPr>
                        <a:t>($486,774)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6280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7D2EC57-19A2-4743-8974-BBA7AB1AF1E7}"/>
              </a:ext>
            </a:extLst>
          </p:cNvPr>
          <p:cNvSpPr/>
          <p:nvPr/>
        </p:nvSpPr>
        <p:spPr>
          <a:xfrm>
            <a:off x="4812523" y="3023365"/>
            <a:ext cx="3883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paying for direct care staffing, food, housekeeping, plant services, and laundry; this care home reported </a:t>
            </a:r>
            <a:r>
              <a:rPr lang="en-CA" sz="11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$2.1 million</a:t>
            </a:r>
            <a:r>
              <a:rPr lang="en-CA" sz="11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following expenses: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4CE864-DAEA-4B39-8618-F6C3ECEBF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68089"/>
              </p:ext>
            </p:extLst>
          </p:nvPr>
        </p:nvGraphicFramePr>
        <p:xfrm>
          <a:off x="338551" y="3960741"/>
          <a:ext cx="4149559" cy="1616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489">
                  <a:extLst>
                    <a:ext uri="{9D8B030D-6E8A-4147-A177-3AD203B41FA5}">
                      <a16:colId xmlns:a16="http://schemas.microsoft.com/office/drawing/2014/main" val="254484521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5998407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Mortgage principal and interest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$2,601,017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74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Maintenance and repairs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$542,067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08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Administrative expenses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$202,389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2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Audit/insurance/association dues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$114,373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08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Managers (support/food services, finance)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$202,479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59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Administrative support (book keeper, reception)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$407,354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4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Management fee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$446,040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0263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C75DB96-C97D-4A33-A713-406C50CBA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66113"/>
              </p:ext>
            </p:extLst>
          </p:nvPr>
        </p:nvGraphicFramePr>
        <p:xfrm>
          <a:off x="4908625" y="3960741"/>
          <a:ext cx="3883018" cy="1616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5375">
                  <a:extLst>
                    <a:ext uri="{9D8B030D-6E8A-4147-A177-3AD203B41FA5}">
                      <a16:colId xmlns:a16="http://schemas.microsoft.com/office/drawing/2014/main" val="2859271443"/>
                    </a:ext>
                  </a:extLst>
                </a:gridCol>
                <a:gridCol w="917643">
                  <a:extLst>
                    <a:ext uri="{9D8B030D-6E8A-4147-A177-3AD203B41FA5}">
                      <a16:colId xmlns:a16="http://schemas.microsoft.com/office/drawing/2014/main" val="467480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Mortgage interest and principal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$99,999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4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CMHC Replacement Reserves	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$73,826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25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Maintenance and repairs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$231,896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13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Administrative expenses	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$370,148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18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Audit/insurance/association dues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$80,217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Managers (support/food services, finance)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$447,867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72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Administrative support (book keeper, reception)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$796,332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22964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6B742D-128D-42C3-9D6A-DC30B1EEBACE}"/>
              </a:ext>
            </a:extLst>
          </p:cNvPr>
          <p:cNvCxnSpPr>
            <a:cxnSpLocks/>
          </p:cNvCxnSpPr>
          <p:nvPr/>
        </p:nvCxnSpPr>
        <p:spPr>
          <a:xfrm>
            <a:off x="4672668" y="1635637"/>
            <a:ext cx="0" cy="39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3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51BD2BE2-D565-4AFE-9338-24D04D4C8D85}"/>
              </a:ext>
            </a:extLst>
          </p:cNvPr>
          <p:cNvSpPr/>
          <p:nvPr/>
        </p:nvSpPr>
        <p:spPr>
          <a:xfrm>
            <a:off x="0" y="1298962"/>
            <a:ext cx="914400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A370758-02D6-4454-A076-A8ED1865F99B}"/>
              </a:ext>
            </a:extLst>
          </p:cNvPr>
          <p:cNvSpPr/>
          <p:nvPr/>
        </p:nvSpPr>
        <p:spPr>
          <a:xfrm>
            <a:off x="0" y="2264595"/>
            <a:ext cx="9144000" cy="10282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A7369D2-1E3F-4E15-94E6-FC38F9431CF6}"/>
              </a:ext>
            </a:extLst>
          </p:cNvPr>
          <p:cNvSpPr/>
          <p:nvPr/>
        </p:nvSpPr>
        <p:spPr>
          <a:xfrm>
            <a:off x="0" y="3214658"/>
            <a:ext cx="9144000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6A0710C-012D-4238-B267-E92419C6EF89}"/>
              </a:ext>
            </a:extLst>
          </p:cNvPr>
          <p:cNvSpPr/>
          <p:nvPr/>
        </p:nvSpPr>
        <p:spPr>
          <a:xfrm>
            <a:off x="0" y="4077072"/>
            <a:ext cx="9144000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FA85DC0-254F-4E94-B948-9721BB9E0B99}"/>
              </a:ext>
            </a:extLst>
          </p:cNvPr>
          <p:cNvSpPr/>
          <p:nvPr/>
        </p:nvSpPr>
        <p:spPr>
          <a:xfrm>
            <a:off x="0" y="4999108"/>
            <a:ext cx="9144000" cy="910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0BB80-3280-4E6D-A862-60F72C11BDFF}"/>
              </a:ext>
            </a:extLst>
          </p:cNvPr>
          <p:cNvSpPr txBox="1">
            <a:spLocks/>
          </p:cNvSpPr>
          <p:nvPr/>
        </p:nvSpPr>
        <p:spPr>
          <a:xfrm>
            <a:off x="213784" y="306363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Recommendations</a:t>
            </a:r>
          </a:p>
        </p:txBody>
      </p:sp>
      <p:sp>
        <p:nvSpPr>
          <p:cNvPr id="47" name="Rounded Rectangle 26">
            <a:extLst>
              <a:ext uri="{FF2B5EF4-FFF2-40B4-BE49-F238E27FC236}">
                <a16:creationId xmlns:a16="http://schemas.microsoft.com/office/drawing/2014/main" id="{D9B8F184-5C36-4464-B957-E677BC89ECE7}"/>
              </a:ext>
            </a:extLst>
          </p:cNvPr>
          <p:cNvSpPr/>
          <p:nvPr/>
        </p:nvSpPr>
        <p:spPr>
          <a:xfrm>
            <a:off x="395536" y="1491783"/>
            <a:ext cx="432048" cy="432048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400" dirty="0">
                <a:solidFill>
                  <a:srgbClr val="FFFFFF"/>
                </a:solidFill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C246EE70-AF75-4398-B4DE-4DF742C7BF93}"/>
              </a:ext>
            </a:extLst>
          </p:cNvPr>
          <p:cNvSpPr/>
          <p:nvPr/>
        </p:nvSpPr>
        <p:spPr>
          <a:xfrm>
            <a:off x="395536" y="2399248"/>
            <a:ext cx="432048" cy="432048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400" dirty="0">
                <a:solidFill>
                  <a:srgbClr val="FFFFFF"/>
                </a:solidFill>
              </a:rPr>
              <a:t>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9" name="Rounded Rectangle 28">
            <a:extLst>
              <a:ext uri="{FF2B5EF4-FFF2-40B4-BE49-F238E27FC236}">
                <a16:creationId xmlns:a16="http://schemas.microsoft.com/office/drawing/2014/main" id="{38F675A8-89D2-4B17-9891-30E5F66E6040}"/>
              </a:ext>
            </a:extLst>
          </p:cNvPr>
          <p:cNvSpPr/>
          <p:nvPr/>
        </p:nvSpPr>
        <p:spPr>
          <a:xfrm>
            <a:off x="395536" y="5229579"/>
            <a:ext cx="432048" cy="432048"/>
          </a:xfrm>
          <a:prstGeom prst="roundRect">
            <a:avLst/>
          </a:prstGeom>
          <a:solidFill>
            <a:schemeClr val="accent2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400" dirty="0">
                <a:solidFill>
                  <a:srgbClr val="FFFFFF"/>
                </a:solidFill>
              </a:rPr>
              <a:t>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1" name="Rounded Rectangle 30">
            <a:extLst>
              <a:ext uri="{FF2B5EF4-FFF2-40B4-BE49-F238E27FC236}">
                <a16:creationId xmlns:a16="http://schemas.microsoft.com/office/drawing/2014/main" id="{5ED2564E-C575-4104-8DBD-F5E9511D0E05}"/>
              </a:ext>
            </a:extLst>
          </p:cNvPr>
          <p:cNvSpPr/>
          <p:nvPr/>
        </p:nvSpPr>
        <p:spPr>
          <a:xfrm>
            <a:off x="395536" y="3371060"/>
            <a:ext cx="432048" cy="432048"/>
          </a:xfrm>
          <a:prstGeom prst="roundRect">
            <a:avLst/>
          </a:prstGeom>
          <a:solidFill>
            <a:srgbClr val="4A9918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87BA0BD-D060-49E2-A928-D033091E4168}"/>
              </a:ext>
            </a:extLst>
          </p:cNvPr>
          <p:cNvSpPr txBox="1">
            <a:spLocks/>
          </p:cNvSpPr>
          <p:nvPr/>
        </p:nvSpPr>
        <p:spPr>
          <a:xfrm>
            <a:off x="935595" y="1519608"/>
            <a:ext cx="3275677" cy="216824"/>
          </a:xfrm>
          <a:prstGeom prst="rect">
            <a:avLst/>
          </a:prstGeom>
        </p:spPr>
        <p:txBody>
          <a:bodyPr vert="horz" lIns="91324" tIns="45662" rIns="91324" bIns="45662" rtlCol="0" anchor="ctr">
            <a:noAutofit/>
          </a:bodyPr>
          <a:lstStyle>
            <a:lvl1pPr algn="ctr" defTabSz="456618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>
              <a:defRPr/>
            </a:pPr>
            <a:r>
              <a:rPr lang="en-CA" sz="2000" b="1" dirty="0">
                <a:solidFill>
                  <a:schemeClr val="accent1"/>
                </a:solidFill>
              </a:rPr>
              <a:t>Funding Direct Care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C5782E0A-0250-4A64-B6E2-C3815551A2A4}"/>
              </a:ext>
            </a:extLst>
          </p:cNvPr>
          <p:cNvSpPr txBox="1">
            <a:spLocks/>
          </p:cNvSpPr>
          <p:nvPr/>
        </p:nvSpPr>
        <p:spPr>
          <a:xfrm>
            <a:off x="935595" y="2386347"/>
            <a:ext cx="3065953" cy="335254"/>
          </a:xfrm>
          <a:prstGeom prst="rect">
            <a:avLst/>
          </a:prstGeom>
        </p:spPr>
        <p:txBody>
          <a:bodyPr vert="horz" lIns="91324" tIns="45662" rIns="91324" bIns="45662" rtlCol="0" anchor="ctr">
            <a:noAutofit/>
          </a:bodyPr>
          <a:lstStyle>
            <a:lvl1pPr algn="ctr" defTabSz="456618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Care Hour Monitoring</a:t>
            </a:r>
            <a:endParaRPr lang="en-US" sz="2000" i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D75BD0D-CF34-42E7-A609-EF23A2FCFF3E}"/>
              </a:ext>
            </a:extLst>
          </p:cNvPr>
          <p:cNvSpPr txBox="1">
            <a:spLocks/>
          </p:cNvSpPr>
          <p:nvPr/>
        </p:nvSpPr>
        <p:spPr>
          <a:xfrm>
            <a:off x="935595" y="3341382"/>
            <a:ext cx="2088232" cy="343579"/>
          </a:xfrm>
          <a:prstGeom prst="rect">
            <a:avLst/>
          </a:prstGeom>
        </p:spPr>
        <p:txBody>
          <a:bodyPr vert="horz" lIns="91324" tIns="45662" rIns="91324" bIns="45662" rtlCol="0" anchor="ctr">
            <a:noAutofit/>
          </a:bodyPr>
          <a:lstStyle>
            <a:lvl1pPr algn="ctr" defTabSz="456618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008000"/>
                </a:solidFill>
              </a:rPr>
              <a:t>Define Profit</a:t>
            </a:r>
            <a:endParaRPr lang="en-US" sz="2000" i="1" dirty="0">
              <a:solidFill>
                <a:srgbClr val="008000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63416882-E3F8-48BB-83B4-581FFB438FEA}"/>
              </a:ext>
            </a:extLst>
          </p:cNvPr>
          <p:cNvSpPr txBox="1">
            <a:spLocks/>
          </p:cNvSpPr>
          <p:nvPr/>
        </p:nvSpPr>
        <p:spPr>
          <a:xfrm>
            <a:off x="935596" y="4200436"/>
            <a:ext cx="3065952" cy="432048"/>
          </a:xfrm>
          <a:prstGeom prst="rect">
            <a:avLst/>
          </a:prstGeom>
        </p:spPr>
        <p:txBody>
          <a:bodyPr vert="horz" lIns="91324" tIns="45662" rIns="91324" bIns="45662" rtlCol="0" anchor="ctr">
            <a:noAutofit/>
          </a:bodyPr>
          <a:lstStyle>
            <a:lvl1pPr algn="ctr" defTabSz="456618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Standardized Reporting</a:t>
            </a:r>
            <a:endParaRPr lang="en-US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4DA992DE-BF3E-47AC-A7F5-ED036BDF9B84}"/>
              </a:ext>
            </a:extLst>
          </p:cNvPr>
          <p:cNvSpPr txBox="1">
            <a:spLocks/>
          </p:cNvSpPr>
          <p:nvPr/>
        </p:nvSpPr>
        <p:spPr>
          <a:xfrm>
            <a:off x="935595" y="5025646"/>
            <a:ext cx="2487112" cy="648072"/>
          </a:xfrm>
          <a:prstGeom prst="rect">
            <a:avLst/>
          </a:prstGeom>
        </p:spPr>
        <p:txBody>
          <a:bodyPr vert="horz" lIns="91324" tIns="45662" rIns="91324" bIns="45662" rtlCol="0" anchor="ctr">
            <a:noAutofit/>
          </a:bodyPr>
          <a:lstStyle>
            <a:lvl1pPr algn="ctr" defTabSz="456618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chemeClr val="accent2"/>
                </a:solidFill>
              </a:rPr>
              <a:t>Public Reporting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84" name="Rounded Rectangle 30">
            <a:extLst>
              <a:ext uri="{FF2B5EF4-FFF2-40B4-BE49-F238E27FC236}">
                <a16:creationId xmlns:a16="http://schemas.microsoft.com/office/drawing/2014/main" id="{0DD7B6E6-066D-42ED-AB22-77318BD4AD20}"/>
              </a:ext>
            </a:extLst>
          </p:cNvPr>
          <p:cNvSpPr/>
          <p:nvPr/>
        </p:nvSpPr>
        <p:spPr>
          <a:xfrm>
            <a:off x="395537" y="4320160"/>
            <a:ext cx="432048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400" dirty="0">
                <a:solidFill>
                  <a:srgbClr val="FFFFFF"/>
                </a:solidFill>
              </a:rPr>
              <a:t>4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0592E0-0BC2-43DE-BEDB-D1C137CC017A}"/>
              </a:ext>
            </a:extLst>
          </p:cNvPr>
          <p:cNvSpPr txBox="1"/>
          <p:nvPr/>
        </p:nvSpPr>
        <p:spPr>
          <a:xfrm>
            <a:off x="4471331" y="1351712"/>
            <a:ext cx="3997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Remove the financial incentive for operators to do anything other than provide as many care hours as possible with the public money they receive to deliver direct care 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ECD98A8-576D-47EB-BB31-763BACE951F5}"/>
              </a:ext>
            </a:extLst>
          </p:cNvPr>
          <p:cNvSpPr txBox="1"/>
          <p:nvPr/>
        </p:nvSpPr>
        <p:spPr>
          <a:xfrm>
            <a:off x="4471331" y="2316229"/>
            <a:ext cx="39971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Tighter standardized reporting for direct care hours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Consider the role licensing can play with regulatory changes to staffing language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278F5D-6C11-477D-9001-CB8514F8C386}"/>
              </a:ext>
            </a:extLst>
          </p:cNvPr>
          <p:cNvSpPr txBox="1"/>
          <p:nvPr/>
        </p:nvSpPr>
        <p:spPr>
          <a:xfrm>
            <a:off x="4471331" y="3319346"/>
            <a:ext cx="3997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Decide how building capital is treated</a:t>
            </a:r>
          </a:p>
          <a:p>
            <a:pPr marL="171450" indent="-1714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Determine what expenses will be allowed</a:t>
            </a:r>
          </a:p>
          <a:p>
            <a:pPr marL="171450" indent="-1714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Apply decision to all care homes</a:t>
            </a:r>
          </a:p>
          <a:p>
            <a:pPr marL="171450" indent="-1714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9C20239-B001-40A7-AB1E-3469D13CAC49}"/>
              </a:ext>
            </a:extLst>
          </p:cNvPr>
          <p:cNvSpPr txBox="1"/>
          <p:nvPr/>
        </p:nvSpPr>
        <p:spPr>
          <a:xfrm>
            <a:off x="4471331" y="4140548"/>
            <a:ext cx="3997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Collect the same information in the same format  across all health authorities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Report at the provincial level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42C77CF-486B-4D5E-8D84-0C3D1AD7814F}"/>
              </a:ext>
            </a:extLst>
          </p:cNvPr>
          <p:cNvSpPr txBox="1"/>
          <p:nvPr/>
        </p:nvSpPr>
        <p:spPr>
          <a:xfrm>
            <a:off x="4471331" y="5134239"/>
            <a:ext cx="3997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>
                <a:latin typeface="Century Gothic" panose="020B0502020202020204" pitchFamily="34" charset="0"/>
              </a:rPr>
              <a:t>Require publicly reported revenues and expenditures for publicly funded care homes 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AF88C0F-E111-495B-BF1E-7FFAD2B95DF9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3204748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5796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70709F-131E-40AB-8D1A-D49638636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24" y="-494951"/>
            <a:ext cx="5275452" cy="3518555"/>
          </a:xfrm>
          <a:prstGeom prst="rect">
            <a:avLst/>
          </a:prstGeom>
        </p:spPr>
      </p:pic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3C8EA2AA-2E81-4DD6-8370-3D7E56627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5627313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25A6FB9-9EA7-4522-83A6-A43C06989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19" y="6129025"/>
            <a:ext cx="2891246" cy="657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860571-1C84-4EE6-9448-DF8F5EFF242F}"/>
              </a:ext>
            </a:extLst>
          </p:cNvPr>
          <p:cNvSpPr txBox="1"/>
          <p:nvPr/>
        </p:nvSpPr>
        <p:spPr>
          <a:xfrm>
            <a:off x="5037111" y="3736008"/>
            <a:ext cx="385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A Billion</a:t>
            </a:r>
            <a:endParaRPr lang="en-US" sz="36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0E280-3247-48EE-8D95-7BCC6DC4EE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952816" y="2560836"/>
            <a:ext cx="1473831" cy="1736328"/>
          </a:xfrm>
          <a:custGeom>
            <a:avLst/>
            <a:gdLst>
              <a:gd name="connsiteX0" fmla="*/ 1199629 w 4166726"/>
              <a:gd name="connsiteY0" fmla="*/ 0 h 3681631"/>
              <a:gd name="connsiteX1" fmla="*/ 2967099 w 4166726"/>
              <a:gd name="connsiteY1" fmla="*/ 0 h 3681631"/>
              <a:gd name="connsiteX2" fmla="*/ 3238137 w 4166726"/>
              <a:gd name="connsiteY2" fmla="*/ 159741 h 3681631"/>
              <a:gd name="connsiteX3" fmla="*/ 4123780 w 4166726"/>
              <a:gd name="connsiteY3" fmla="*/ 1684879 h 3681631"/>
              <a:gd name="connsiteX4" fmla="*/ 4123780 w 4166726"/>
              <a:gd name="connsiteY4" fmla="*/ 1996753 h 3681631"/>
              <a:gd name="connsiteX5" fmla="*/ 3238137 w 4166726"/>
              <a:gd name="connsiteY5" fmla="*/ 3521891 h 3681631"/>
              <a:gd name="connsiteX6" fmla="*/ 2967099 w 4166726"/>
              <a:gd name="connsiteY6" fmla="*/ 3681631 h 3681631"/>
              <a:gd name="connsiteX7" fmla="*/ 1199629 w 4166726"/>
              <a:gd name="connsiteY7" fmla="*/ 3681631 h 3681631"/>
              <a:gd name="connsiteX8" fmla="*/ 924774 w 4166726"/>
              <a:gd name="connsiteY8" fmla="*/ 3521891 h 3681631"/>
              <a:gd name="connsiteX9" fmla="*/ 42947 w 4166726"/>
              <a:gd name="connsiteY9" fmla="*/ 1996753 h 3681631"/>
              <a:gd name="connsiteX10" fmla="*/ 42947 w 4166726"/>
              <a:gd name="connsiteY10" fmla="*/ 1684879 h 3681631"/>
              <a:gd name="connsiteX11" fmla="*/ 924774 w 4166726"/>
              <a:gd name="connsiteY11" fmla="*/ 159741 h 3681631"/>
              <a:gd name="connsiteX12" fmla="*/ 1199629 w 4166726"/>
              <a:gd name="connsiteY12" fmla="*/ 0 h 368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6726" h="3681631">
                <a:moveTo>
                  <a:pt x="1199629" y="0"/>
                </a:moveTo>
                <a:cubicBezTo>
                  <a:pt x="1199629" y="0"/>
                  <a:pt x="1199629" y="0"/>
                  <a:pt x="2967099" y="0"/>
                </a:cubicBezTo>
                <a:cubicBezTo>
                  <a:pt x="3077805" y="0"/>
                  <a:pt x="3184693" y="60854"/>
                  <a:pt x="3238137" y="159741"/>
                </a:cubicBezTo>
                <a:cubicBezTo>
                  <a:pt x="3238137" y="159741"/>
                  <a:pt x="3238137" y="159741"/>
                  <a:pt x="4123780" y="1684879"/>
                </a:cubicBezTo>
                <a:cubicBezTo>
                  <a:pt x="4181042" y="1779962"/>
                  <a:pt x="4181042" y="1901669"/>
                  <a:pt x="4123780" y="1996753"/>
                </a:cubicBezTo>
                <a:cubicBezTo>
                  <a:pt x="4123780" y="1996753"/>
                  <a:pt x="4123780" y="1996753"/>
                  <a:pt x="3238137" y="3521891"/>
                </a:cubicBezTo>
                <a:cubicBezTo>
                  <a:pt x="3184693" y="3620778"/>
                  <a:pt x="3077805" y="3681631"/>
                  <a:pt x="2967099" y="3681631"/>
                </a:cubicBezTo>
                <a:cubicBezTo>
                  <a:pt x="2967099" y="3681631"/>
                  <a:pt x="2967099" y="3681631"/>
                  <a:pt x="1199629" y="3681631"/>
                </a:cubicBezTo>
                <a:cubicBezTo>
                  <a:pt x="1085105" y="3681631"/>
                  <a:pt x="982035" y="3620778"/>
                  <a:pt x="924774" y="3521891"/>
                </a:cubicBezTo>
                <a:cubicBezTo>
                  <a:pt x="924774" y="3521891"/>
                  <a:pt x="924774" y="3521891"/>
                  <a:pt x="42947" y="1996753"/>
                </a:cubicBezTo>
                <a:cubicBezTo>
                  <a:pt x="-14315" y="1901669"/>
                  <a:pt x="-14315" y="1779962"/>
                  <a:pt x="42947" y="1684879"/>
                </a:cubicBezTo>
                <a:cubicBezTo>
                  <a:pt x="42947" y="1684879"/>
                  <a:pt x="42947" y="1684879"/>
                  <a:pt x="924774" y="159741"/>
                </a:cubicBezTo>
                <a:cubicBezTo>
                  <a:pt x="982035" y="60854"/>
                  <a:pt x="1085105" y="0"/>
                  <a:pt x="1199629" y="0"/>
                </a:cubicBezTo>
                <a:close/>
              </a:path>
            </a:pathLst>
          </a:custGeom>
          <a:ln w="158750">
            <a:solidFill>
              <a:schemeClr val="bg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3B55EC-39AB-4DAC-9038-9F381468C1B4}"/>
              </a:ext>
            </a:extLst>
          </p:cNvPr>
          <p:cNvSpPr/>
          <p:nvPr/>
        </p:nvSpPr>
        <p:spPr>
          <a:xfrm>
            <a:off x="4240724" y="4927944"/>
            <a:ext cx="4650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Reasons to 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73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166FD-29D7-471E-9057-2B84B09B8E18}"/>
              </a:ext>
            </a:extLst>
          </p:cNvPr>
          <p:cNvCxnSpPr>
            <a:cxnSpLocks/>
          </p:cNvCxnSpPr>
          <p:nvPr/>
        </p:nvCxnSpPr>
        <p:spPr>
          <a:xfrm flipH="1">
            <a:off x="338551" y="825160"/>
            <a:ext cx="1290079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3029DC0-8717-4F74-9A58-CB4F0788EACE}"/>
              </a:ext>
            </a:extLst>
          </p:cNvPr>
          <p:cNvSpPr txBox="1">
            <a:spLocks/>
          </p:cNvSpPr>
          <p:nvPr/>
        </p:nvSpPr>
        <p:spPr>
          <a:xfrm>
            <a:off x="197432" y="315729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</a:rPr>
              <a:t>Context</a:t>
            </a:r>
            <a:endParaRPr lang="en-CA" sz="28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0F483-1154-4E54-8EBD-9B3B3B0173B4}"/>
              </a:ext>
            </a:extLst>
          </p:cNvPr>
          <p:cNvSpPr txBox="1"/>
          <p:nvPr/>
        </p:nvSpPr>
        <p:spPr>
          <a:xfrm>
            <a:off x="820413" y="1292953"/>
            <a:ext cx="7618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CA" sz="1600" dirty="0">
                <a:latin typeface="Century Gothic" panose="020B0502020202020204" pitchFamily="34" charset="0"/>
              </a:rPr>
              <a:t>28,000 publicly funded long-term care beds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CA" sz="1600" dirty="0">
                <a:latin typeface="Century Gothic" panose="020B0502020202020204" pitchFamily="34" charset="0"/>
              </a:rPr>
              <a:t>1,500 private beds in publicly funded care homes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CA" sz="1600" dirty="0">
                <a:latin typeface="Century Gothic" panose="020B0502020202020204" pitchFamily="34" charset="0"/>
              </a:rPr>
              <a:t>Approximately 3,000 private beds in private care homes without public funding</a:t>
            </a:r>
          </a:p>
          <a:p>
            <a:endParaRPr lang="en-CA" sz="1400" dirty="0">
              <a:latin typeface="Century Gothic" panose="020B0502020202020204" pitchFamily="34" charset="0"/>
            </a:endParaRPr>
          </a:p>
          <a:p>
            <a:endParaRPr lang="en-CA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CA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F96AB2-C24B-4BBC-88A4-66CBA9FF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1969"/>
            <a:ext cx="9144000" cy="29446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6C6DF4-89D5-4C65-8DDD-BA416B998F20}"/>
              </a:ext>
            </a:extLst>
          </p:cNvPr>
          <p:cNvSpPr/>
          <p:nvPr/>
        </p:nvSpPr>
        <p:spPr>
          <a:xfrm>
            <a:off x="983589" y="4588636"/>
            <a:ext cx="372979" cy="264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85378-5A7A-48BF-AAD4-580A6DDB1495}"/>
              </a:ext>
            </a:extLst>
          </p:cNvPr>
          <p:cNvSpPr/>
          <p:nvPr/>
        </p:nvSpPr>
        <p:spPr>
          <a:xfrm>
            <a:off x="983588" y="5089264"/>
            <a:ext cx="372979" cy="2646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6401A-FBC6-4396-BF2A-D5E6F385B84B}"/>
              </a:ext>
            </a:extLst>
          </p:cNvPr>
          <p:cNvSpPr/>
          <p:nvPr/>
        </p:nvSpPr>
        <p:spPr>
          <a:xfrm>
            <a:off x="983590" y="5589892"/>
            <a:ext cx="372979" cy="26469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0FA9A-6B4D-47EC-A020-63F74861297F}"/>
              </a:ext>
            </a:extLst>
          </p:cNvPr>
          <p:cNvSpPr txBox="1"/>
          <p:nvPr/>
        </p:nvSpPr>
        <p:spPr>
          <a:xfrm>
            <a:off x="1356567" y="4468153"/>
            <a:ext cx="126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entury Gothic" panose="020B0502020202020204" pitchFamily="34" charset="0"/>
              </a:rPr>
              <a:t>Health Authority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86A8B-38AB-4FA7-93E8-8D716EECBC2E}"/>
              </a:ext>
            </a:extLst>
          </p:cNvPr>
          <p:cNvSpPr txBox="1"/>
          <p:nvPr/>
        </p:nvSpPr>
        <p:spPr>
          <a:xfrm>
            <a:off x="1356566" y="5153447"/>
            <a:ext cx="126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entury Gothic" panose="020B0502020202020204" pitchFamily="34" charset="0"/>
              </a:rPr>
              <a:t>For-Profit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FBB9E-37C6-410A-BAF9-C520E78449A4}"/>
              </a:ext>
            </a:extLst>
          </p:cNvPr>
          <p:cNvSpPr txBox="1"/>
          <p:nvPr/>
        </p:nvSpPr>
        <p:spPr>
          <a:xfrm>
            <a:off x="1356565" y="5629599"/>
            <a:ext cx="126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entury Gothic" panose="020B0502020202020204" pitchFamily="34" charset="0"/>
              </a:rPr>
              <a:t>Not-For-Profit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69A9A-4DCF-49CA-842E-555EF22A726D}"/>
              </a:ext>
            </a:extLst>
          </p:cNvPr>
          <p:cNvSpPr txBox="1"/>
          <p:nvPr/>
        </p:nvSpPr>
        <p:spPr>
          <a:xfrm>
            <a:off x="3438525" y="3987795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Current Distribution of Beds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CC0358-B746-493C-9E77-04178E5CFD70}"/>
              </a:ext>
            </a:extLst>
          </p:cNvPr>
          <p:cNvSpPr txBox="1">
            <a:spLocks/>
          </p:cNvSpPr>
          <p:nvPr/>
        </p:nvSpPr>
        <p:spPr>
          <a:xfrm>
            <a:off x="197432" y="315729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</a:rPr>
              <a:t>What did we review?</a:t>
            </a:r>
            <a:endParaRPr lang="en-CA" sz="2800" dirty="0">
              <a:solidFill>
                <a:schemeClr val="accent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6AFAE-2F61-413E-B5F2-439611BB7B56}"/>
              </a:ext>
            </a:extLst>
          </p:cNvPr>
          <p:cNvGrpSpPr/>
          <p:nvPr/>
        </p:nvGrpSpPr>
        <p:grpSpPr>
          <a:xfrm>
            <a:off x="1943708" y="1556792"/>
            <a:ext cx="5256584" cy="3176872"/>
            <a:chOff x="323528" y="1556792"/>
            <a:chExt cx="5256584" cy="31768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C1BE5E-FE2C-4BAD-8970-7C85E91462B1}"/>
                </a:ext>
              </a:extLst>
            </p:cNvPr>
            <p:cNvSpPr txBox="1"/>
            <p:nvPr/>
          </p:nvSpPr>
          <p:spPr>
            <a:xfrm>
              <a:off x="395536" y="4149080"/>
              <a:ext cx="1728192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accent5"/>
                </a:buClr>
              </a:pPr>
              <a:r>
                <a:rPr lang="en-C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Open Sans"/>
                </a:rPr>
                <a:t>2017/18</a:t>
              </a:r>
              <a:endPara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70858E-DFB1-42F1-9A2F-0FF88E4C39E0}"/>
                </a:ext>
              </a:extLst>
            </p:cNvPr>
            <p:cNvSpPr/>
            <p:nvPr/>
          </p:nvSpPr>
          <p:spPr>
            <a:xfrm>
              <a:off x="323528" y="1628800"/>
              <a:ext cx="1936638" cy="188327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617220" rtlCol="0"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2DCC73-5C1D-42AF-829B-FAFA628CADA5}"/>
                </a:ext>
              </a:extLst>
            </p:cNvPr>
            <p:cNvSpPr/>
            <p:nvPr/>
          </p:nvSpPr>
          <p:spPr>
            <a:xfrm>
              <a:off x="1956409" y="1628800"/>
              <a:ext cx="1936638" cy="1883278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617220" rtlCol="0"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90FB40-DBEA-49DD-B957-DF3AE79692C2}"/>
                </a:ext>
              </a:extLst>
            </p:cNvPr>
            <p:cNvSpPr/>
            <p:nvPr/>
          </p:nvSpPr>
          <p:spPr>
            <a:xfrm>
              <a:off x="3603684" y="1628800"/>
              <a:ext cx="1936638" cy="188327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617220" rtlCol="0" anchor="ctr"/>
            <a:lstStyle/>
            <a:p>
              <a:pPr algn="ctr"/>
              <a:endParaRPr lang="en-US" sz="1300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6183CAA5-854D-4E18-9076-3981A9ADE7F4}"/>
                </a:ext>
              </a:extLst>
            </p:cNvPr>
            <p:cNvSpPr txBox="1">
              <a:spLocks/>
            </p:cNvSpPr>
            <p:nvPr/>
          </p:nvSpPr>
          <p:spPr>
            <a:xfrm>
              <a:off x="323528" y="2311173"/>
              <a:ext cx="1944216" cy="613771"/>
            </a:xfrm>
            <a:prstGeom prst="rect">
              <a:avLst/>
            </a:prstGeom>
          </p:spPr>
          <p:txBody>
            <a:bodyPr vert="horz" lIns="91324" tIns="45662" rIns="91324" bIns="45662" rtlCol="0" anchor="ctr">
              <a:noAutofit/>
            </a:bodyPr>
            <a:lstStyle>
              <a:lvl1pPr algn="ctr" defTabSz="456618" rtl="0" eaLnBrk="1" latinLnBrk="0" hangingPunct="1">
                <a:spcBef>
                  <a:spcPct val="0"/>
                </a:spcBef>
                <a:buNone/>
                <a:defRPr sz="2500" kern="1200">
                  <a:solidFill>
                    <a:schemeClr val="bg2"/>
                  </a:solidFill>
                  <a:latin typeface="Open Sans"/>
                  <a:ea typeface="+mj-ea"/>
                  <a:cs typeface="Open Sans"/>
                </a:defRPr>
              </a:lvl1pPr>
            </a:lstStyle>
            <a:p>
              <a:pPr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CONTRACTS</a:t>
              </a:r>
              <a:endParaRPr lang="en-US" sz="1500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F2013C73-98FF-4627-A9BB-C8CAC51113F6}"/>
                </a:ext>
              </a:extLst>
            </p:cNvPr>
            <p:cNvSpPr txBox="1">
              <a:spLocks/>
            </p:cNvSpPr>
            <p:nvPr/>
          </p:nvSpPr>
          <p:spPr>
            <a:xfrm>
              <a:off x="1979712" y="2311173"/>
              <a:ext cx="1944216" cy="613771"/>
            </a:xfrm>
            <a:prstGeom prst="rect">
              <a:avLst/>
            </a:prstGeom>
          </p:spPr>
          <p:txBody>
            <a:bodyPr vert="horz" lIns="91324" tIns="45662" rIns="91324" bIns="45662" rtlCol="0" anchor="ctr">
              <a:noAutofit/>
            </a:bodyPr>
            <a:lstStyle>
              <a:lvl1pPr algn="ctr" defTabSz="456618" rtl="0" eaLnBrk="1" latinLnBrk="0" hangingPunct="1">
                <a:spcBef>
                  <a:spcPct val="0"/>
                </a:spcBef>
                <a:buNone/>
                <a:defRPr sz="2500" kern="1200">
                  <a:solidFill>
                    <a:schemeClr val="bg2"/>
                  </a:solidFill>
                  <a:latin typeface="Open Sans"/>
                  <a:ea typeface="+mj-ea"/>
                  <a:cs typeface="Open Sans"/>
                </a:defRPr>
              </a:lvl1pPr>
            </a:lstStyle>
            <a:p>
              <a:pPr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AUDITED FINANCIAL STATEMENTS</a:t>
              </a:r>
              <a:endParaRPr lang="en-US" sz="1500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4C884A7F-974B-48E0-AE0B-28F9DA4F8CE7}"/>
                </a:ext>
              </a:extLst>
            </p:cNvPr>
            <p:cNvSpPr txBox="1">
              <a:spLocks/>
            </p:cNvSpPr>
            <p:nvPr/>
          </p:nvSpPr>
          <p:spPr>
            <a:xfrm>
              <a:off x="3635896" y="2311173"/>
              <a:ext cx="1944216" cy="613771"/>
            </a:xfrm>
            <a:prstGeom prst="rect">
              <a:avLst/>
            </a:prstGeom>
          </p:spPr>
          <p:txBody>
            <a:bodyPr vert="horz" lIns="91324" tIns="45662" rIns="91324" bIns="45662" rtlCol="0" anchor="ctr">
              <a:noAutofit/>
            </a:bodyPr>
            <a:lstStyle>
              <a:lvl1pPr algn="ctr" defTabSz="456618" rtl="0" eaLnBrk="1" latinLnBrk="0" hangingPunct="1">
                <a:spcBef>
                  <a:spcPct val="0"/>
                </a:spcBef>
                <a:buNone/>
                <a:defRPr sz="2500" kern="1200">
                  <a:solidFill>
                    <a:schemeClr val="bg2"/>
                  </a:solidFill>
                  <a:latin typeface="Open Sans"/>
                  <a:ea typeface="+mj-ea"/>
                  <a:cs typeface="Open Sans"/>
                </a:defRPr>
              </a:lvl1pPr>
            </a:lstStyle>
            <a:p>
              <a:pPr>
                <a:defRPr/>
              </a:pPr>
              <a:r>
                <a:rPr lang="en-CA" sz="1500" b="1" dirty="0">
                  <a:solidFill>
                    <a:schemeClr val="bg1"/>
                  </a:solidFill>
                </a:rPr>
                <a:t>UNAUDITED EXPENSE REPORTS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D2EF91-B0C6-4320-91F4-122816C8DF86}"/>
                </a:ext>
              </a:extLst>
            </p:cNvPr>
            <p:cNvSpPr txBox="1"/>
            <p:nvPr/>
          </p:nvSpPr>
          <p:spPr>
            <a:xfrm>
              <a:off x="2123728" y="4149080"/>
              <a:ext cx="1584176" cy="58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accent5"/>
                </a:buClr>
              </a:pPr>
              <a:r>
                <a:rPr lang="en-C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Open Sans"/>
                </a:rPr>
                <a:t>2016/17  2017/18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F6FD07-2D86-4CFD-8A6D-F008FD71B2C3}"/>
                </a:ext>
              </a:extLst>
            </p:cNvPr>
            <p:cNvSpPr txBox="1"/>
            <p:nvPr/>
          </p:nvSpPr>
          <p:spPr>
            <a:xfrm>
              <a:off x="3779912" y="4149080"/>
              <a:ext cx="1584176" cy="58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buClr>
                  <a:schemeClr val="accent5"/>
                </a:buClr>
              </a:pPr>
              <a:r>
                <a:rPr lang="en-C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Open Sans"/>
                </a:rPr>
                <a:t>2016/17 </a:t>
              </a:r>
            </a:p>
            <a:p>
              <a:pPr algn="ctr">
                <a:lnSpc>
                  <a:spcPct val="120000"/>
                </a:lnSpc>
                <a:buClr>
                  <a:schemeClr val="accent5"/>
                </a:buClr>
              </a:pPr>
              <a:r>
                <a:rPr lang="en-C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Open Sans"/>
                </a:rPr>
                <a:t>2017/18</a:t>
              </a:r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D2A0CB50-B0C8-495C-9C18-761F5A8DA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5" y="3645024"/>
              <a:ext cx="1296144" cy="144016"/>
            </a:xfrm>
            <a:custGeom>
              <a:avLst/>
              <a:gdLst>
                <a:gd name="T0" fmla="*/ 500133408 w 21600"/>
                <a:gd name="T1" fmla="*/ 2797915 h 21600"/>
                <a:gd name="T2" fmla="*/ 500133408 w 21600"/>
                <a:gd name="T3" fmla="*/ 2797915 h 21600"/>
                <a:gd name="T4" fmla="*/ 500133408 w 21600"/>
                <a:gd name="T5" fmla="*/ 2797915 h 21600"/>
                <a:gd name="T6" fmla="*/ 500133408 w 21600"/>
                <a:gd name="T7" fmla="*/ 279791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704"/>
                    <a:pt x="0" y="1574"/>
                  </a:cubicBezTo>
                  <a:cubicBezTo>
                    <a:pt x="0" y="2369"/>
                    <a:pt x="4236" y="2967"/>
                    <a:pt x="9485" y="3075"/>
                  </a:cubicBezTo>
                  <a:lnTo>
                    <a:pt x="10595" y="21599"/>
                  </a:lnTo>
                  <a:lnTo>
                    <a:pt x="11703" y="3099"/>
                  </a:lnTo>
                  <a:cubicBezTo>
                    <a:pt x="17177" y="3023"/>
                    <a:pt x="21599" y="2392"/>
                    <a:pt x="21599" y="1574"/>
                  </a:cubicBezTo>
                  <a:cubicBezTo>
                    <a:pt x="21599" y="704"/>
                    <a:pt x="16764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" name="AutoShape 26">
              <a:extLst>
                <a:ext uri="{FF2B5EF4-FFF2-40B4-BE49-F238E27FC236}">
                  <a16:creationId xmlns:a16="http://schemas.microsoft.com/office/drawing/2014/main" id="{1EED4D81-F574-4DD2-A9D1-096271611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744" y="3645024"/>
              <a:ext cx="1296144" cy="144016"/>
            </a:xfrm>
            <a:custGeom>
              <a:avLst/>
              <a:gdLst>
                <a:gd name="T0" fmla="*/ 500133408 w 21600"/>
                <a:gd name="T1" fmla="*/ 2797915 h 21600"/>
                <a:gd name="T2" fmla="*/ 500133408 w 21600"/>
                <a:gd name="T3" fmla="*/ 2797915 h 21600"/>
                <a:gd name="T4" fmla="*/ 500133408 w 21600"/>
                <a:gd name="T5" fmla="*/ 2797915 h 21600"/>
                <a:gd name="T6" fmla="*/ 500133408 w 21600"/>
                <a:gd name="T7" fmla="*/ 279791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704"/>
                    <a:pt x="0" y="1574"/>
                  </a:cubicBezTo>
                  <a:cubicBezTo>
                    <a:pt x="0" y="2369"/>
                    <a:pt x="4236" y="2967"/>
                    <a:pt x="9485" y="3075"/>
                  </a:cubicBezTo>
                  <a:lnTo>
                    <a:pt x="10595" y="21599"/>
                  </a:lnTo>
                  <a:lnTo>
                    <a:pt x="11703" y="3099"/>
                  </a:lnTo>
                  <a:cubicBezTo>
                    <a:pt x="17177" y="3023"/>
                    <a:pt x="21599" y="2392"/>
                    <a:pt x="21599" y="1574"/>
                  </a:cubicBezTo>
                  <a:cubicBezTo>
                    <a:pt x="21599" y="704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C436D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" name="AutoShape 26">
              <a:extLst>
                <a:ext uri="{FF2B5EF4-FFF2-40B4-BE49-F238E27FC236}">
                  <a16:creationId xmlns:a16="http://schemas.microsoft.com/office/drawing/2014/main" id="{D11DADE4-2DCA-4B43-B4CF-5876FDB3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928" y="3645024"/>
              <a:ext cx="1296144" cy="144016"/>
            </a:xfrm>
            <a:custGeom>
              <a:avLst/>
              <a:gdLst>
                <a:gd name="T0" fmla="*/ 500133408 w 21600"/>
                <a:gd name="T1" fmla="*/ 2797915 h 21600"/>
                <a:gd name="T2" fmla="*/ 500133408 w 21600"/>
                <a:gd name="T3" fmla="*/ 2797915 h 21600"/>
                <a:gd name="T4" fmla="*/ 500133408 w 21600"/>
                <a:gd name="T5" fmla="*/ 2797915 h 21600"/>
                <a:gd name="T6" fmla="*/ 500133408 w 21600"/>
                <a:gd name="T7" fmla="*/ 279791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704"/>
                    <a:pt x="0" y="1574"/>
                  </a:cubicBezTo>
                  <a:cubicBezTo>
                    <a:pt x="0" y="2369"/>
                    <a:pt x="4236" y="2967"/>
                    <a:pt x="9485" y="3075"/>
                  </a:cubicBezTo>
                  <a:lnTo>
                    <a:pt x="10595" y="21599"/>
                  </a:lnTo>
                  <a:lnTo>
                    <a:pt x="11703" y="3099"/>
                  </a:lnTo>
                  <a:cubicBezTo>
                    <a:pt x="17177" y="3023"/>
                    <a:pt x="21599" y="2392"/>
                    <a:pt x="21599" y="1574"/>
                  </a:cubicBezTo>
                  <a:cubicBezTo>
                    <a:pt x="21599" y="704"/>
                    <a:pt x="16764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CA819E-1C74-49F4-8AD8-849913FF6227}"/>
                </a:ext>
              </a:extLst>
            </p:cNvPr>
            <p:cNvSpPr/>
            <p:nvPr/>
          </p:nvSpPr>
          <p:spPr>
            <a:xfrm>
              <a:off x="539552" y="1556792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Open Sans"/>
                  <a:cs typeface="Open Sans"/>
                </a:rPr>
                <a:t>1.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0468348-D546-472A-9E4F-F0B14861CDEE}"/>
                </a:ext>
              </a:extLst>
            </p:cNvPr>
            <p:cNvSpPr/>
            <p:nvPr/>
          </p:nvSpPr>
          <p:spPr>
            <a:xfrm>
              <a:off x="2195736" y="1556792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/>
                  <a:cs typeface="Open Sans"/>
                </a:rPr>
                <a:t>2.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32159D-85D2-44E2-AB67-533040AC513B}"/>
                </a:ext>
              </a:extLst>
            </p:cNvPr>
            <p:cNvSpPr/>
            <p:nvPr/>
          </p:nvSpPr>
          <p:spPr>
            <a:xfrm>
              <a:off x="3851920" y="1556792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/>
                  <a:cs typeface="Open Sans"/>
                </a:rPr>
                <a:t>3.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5E2707-3227-492B-A7BF-F1D8CB3C7DE0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3477364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A0A8D0-8DA4-449B-8111-0C840D9AC110}"/>
              </a:ext>
            </a:extLst>
          </p:cNvPr>
          <p:cNvSpPr txBox="1"/>
          <p:nvPr/>
        </p:nvSpPr>
        <p:spPr>
          <a:xfrm>
            <a:off x="0" y="5301208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Contracted long-term care homes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5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29E0C-0F48-4596-B783-F53E005588E2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Expense reporting deficiencies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A78C-E8A8-45EE-B16C-039EA07044AD}"/>
              </a:ext>
            </a:extLst>
          </p:cNvPr>
          <p:cNvSpPr txBox="1"/>
          <p:nvPr/>
        </p:nvSpPr>
        <p:spPr>
          <a:xfrm>
            <a:off x="820413" y="1292953"/>
            <a:ext cx="7380984" cy="5025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>
                  <a:extLst/>
                </a:blip>
              </a:buBlip>
            </a:pPr>
            <a:r>
              <a:rPr lang="en-C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Reporting is inconsistent between health authorities</a:t>
            </a:r>
          </a:p>
          <a:p>
            <a:pPr>
              <a:lnSpc>
                <a:spcPct val="150000"/>
              </a:lnSpc>
            </a:pPr>
            <a:endParaRPr lang="en-CA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/>
                </a:blip>
              </a:buBlip>
            </a:pPr>
            <a:r>
              <a:rPr lang="en-C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Calculations for direct care hours is inconsistent between health authorities and does not always count 100% occupancy or all care beds</a:t>
            </a:r>
          </a:p>
          <a:p>
            <a:pPr>
              <a:lnSpc>
                <a:spcPct val="150000"/>
              </a:lnSpc>
            </a:pPr>
            <a:endParaRPr lang="en-CA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/>
                </a:blip>
              </a:buBlip>
            </a:pPr>
            <a:r>
              <a:rPr lang="en-C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Capital costs calculations for buildings vary between health authority and no attempts to verify fair market value</a:t>
            </a:r>
          </a:p>
          <a:p>
            <a:pPr>
              <a:lnSpc>
                <a:spcPct val="150000"/>
              </a:lnSpc>
            </a:pPr>
            <a:endParaRPr lang="en-CA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/>
                </a:blip>
              </a:buBlip>
            </a:pPr>
            <a:r>
              <a:rPr lang="en-C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Large expenditures for broad categories such as management fees, head office allocation, administrative expenses with no detail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731ECF-657A-4807-A6F4-F358257AFE48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5262148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74434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652CAA-5E7A-4B0A-9F2B-2D774C637468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Service data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F252B5-DE78-4FE8-AE5C-8D7C6455DCBE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2118898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1AC94EF-A11E-497B-9B53-35D86BC1F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1" y="933450"/>
            <a:ext cx="8237219" cy="3168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5E864-89DF-4620-A85C-D80EE389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8"/>
          <a:stretch/>
        </p:blipFill>
        <p:spPr>
          <a:xfrm>
            <a:off x="338551" y="3695700"/>
            <a:ext cx="5794549" cy="29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29E0C-0F48-4596-B783-F53E005588E2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What did we find?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A78C-E8A8-45EE-B16C-039EA07044AD}"/>
              </a:ext>
            </a:extLst>
          </p:cNvPr>
          <p:cNvSpPr txBox="1"/>
          <p:nvPr/>
        </p:nvSpPr>
        <p:spPr>
          <a:xfrm>
            <a:off x="820413" y="1289454"/>
            <a:ext cx="7263908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400" dirty="0">
                <a:latin typeface="Century Gothic" panose="020B0502020202020204" pitchFamily="34" charset="0"/>
              </a:rPr>
              <a:t>$1.4 billion in total revenue as a sector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400" dirty="0">
                <a:latin typeface="Century Gothic" panose="020B0502020202020204" pitchFamily="34" charset="0"/>
              </a:rPr>
              <a:t>$1.3 billion from public funding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400" dirty="0">
                <a:latin typeface="Century Gothic" panose="020B0502020202020204" pitchFamily="34" charset="0"/>
              </a:rPr>
              <a:t>Spending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8AA447-0EEE-46B3-BF93-697D73088872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3004723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63D05F5-F794-4C97-8B89-BF3A316DA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60" y="4089783"/>
            <a:ext cx="6150791" cy="2768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6E72CC-A2AB-4CA9-BEEB-0C14323F1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9783"/>
            <a:ext cx="1535849" cy="2768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E01727-D05C-465F-AAF7-4EE17FCD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51" y="4089782"/>
            <a:ext cx="1535849" cy="276821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9ED59A4-7C66-4B65-A959-1C4BFFDE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62814"/>
              </p:ext>
            </p:extLst>
          </p:nvPr>
        </p:nvGraphicFramePr>
        <p:xfrm>
          <a:off x="1122814" y="2316480"/>
          <a:ext cx="6096000" cy="9821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2001347476"/>
                    </a:ext>
                  </a:extLst>
                </a:gridCol>
                <a:gridCol w="4048125">
                  <a:extLst>
                    <a:ext uri="{9D8B030D-6E8A-4147-A177-3AD203B41FA5}">
                      <a16:colId xmlns:a16="http://schemas.microsoft.com/office/drawing/2014/main" val="13792046"/>
                    </a:ext>
                  </a:extLst>
                </a:gridCol>
              </a:tblGrid>
              <a:tr h="292496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72% on staffing	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on supplies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995111"/>
                  </a:ext>
                </a:extLst>
              </a:tr>
              <a:tr h="31878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54% on direct care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4% on profit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3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dirty="0"/>
                        <a:t>15% on building cost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45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3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29E0C-0F48-4596-B783-F53E005588E2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What are the differences?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A78C-E8A8-45EE-B16C-039EA07044AD}"/>
              </a:ext>
            </a:extLst>
          </p:cNvPr>
          <p:cNvSpPr txBox="1"/>
          <p:nvPr/>
        </p:nvSpPr>
        <p:spPr>
          <a:xfrm>
            <a:off x="820413" y="1289454"/>
            <a:ext cx="7263908" cy="454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500" dirty="0">
                <a:latin typeface="Century Gothic" panose="020B0502020202020204" pitchFamily="34" charset="0"/>
              </a:rPr>
              <a:t>Not-for-profit and for-profit receive the same amount of per diem funding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500" dirty="0">
                <a:latin typeface="Century Gothic" panose="020B0502020202020204" pitchFamily="34" charset="0"/>
              </a:rPr>
              <a:t>Not-for-profit sector spends 59% of their revenue on direct care, vs 49% by the for-profit sector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500" dirty="0">
                <a:latin typeface="Century Gothic" panose="020B0502020202020204" pitchFamily="34" charset="0"/>
              </a:rPr>
              <a:t>For-profit sector failed to deliver 207,000 hours of funded care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500" dirty="0">
                <a:latin typeface="Century Gothic" panose="020B0502020202020204" pitchFamily="34" charset="0"/>
              </a:rPr>
              <a:t>Not-for-profit sector over delivered 80,000 more care hours than they were funded to deliver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500" dirty="0">
                <a:latin typeface="Century Gothic" panose="020B0502020202020204" pitchFamily="34" charset="0"/>
              </a:rPr>
              <a:t>For-profit operators generate 12x the surplus that not-for-profit operators produce, $34.4 million compared to $2.8 million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500" dirty="0">
                <a:latin typeface="Century Gothic" panose="020B0502020202020204" pitchFamily="34" charset="0"/>
              </a:rPr>
              <a:t>For-profit operators expensed more than twice as much as not-for-profits on capital building costs, 20% vs 9%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CA" sz="1500" dirty="0">
                <a:latin typeface="Century Gothic" panose="020B0502020202020204" pitchFamily="34" charset="0"/>
              </a:rPr>
              <a:t>Cost per worked hour in the for-profit sector was lower for all direct care jobs, some care aides were paid as much as 28%, or $6.63 an hour less than the industry standard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8AA447-0EEE-46B3-BF93-697D73088872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4309648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5203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624A14-2124-4106-AA4B-4B413CC924D5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Difference in direct care expenditures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950D03-464A-418D-8059-FB9314C0407D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6443248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735A9A9-17AE-4D41-9082-DFE2635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861"/>
            <a:ext cx="9144000" cy="2266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87078-3F60-4100-A6B5-A99BB979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4209714"/>
            <a:ext cx="942975" cy="26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ECAB61-1075-4AC4-B465-34F67B877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481" y="4209714"/>
            <a:ext cx="942975" cy="261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3C2052-0910-4C1E-97F8-F702E403A940}"/>
              </a:ext>
            </a:extLst>
          </p:cNvPr>
          <p:cNvSpPr txBox="1"/>
          <p:nvPr/>
        </p:nvSpPr>
        <p:spPr>
          <a:xfrm>
            <a:off x="2366962" y="4209714"/>
            <a:ext cx="940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Century Gothic" panose="020B0502020202020204" pitchFamily="34" charset="0"/>
              </a:rPr>
              <a:t>For-Profit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F83C4-1C94-4C02-89C0-E0C070D0DB7E}"/>
              </a:ext>
            </a:extLst>
          </p:cNvPr>
          <p:cNvSpPr txBox="1"/>
          <p:nvPr/>
        </p:nvSpPr>
        <p:spPr>
          <a:xfrm>
            <a:off x="5755481" y="4209714"/>
            <a:ext cx="1354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Century Gothic" panose="020B0502020202020204" pitchFamily="34" charset="0"/>
              </a:rPr>
              <a:t>Not-For Profit</a:t>
            </a:r>
            <a:endParaRPr lang="en-US" sz="10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2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0C80B5-DD24-4C99-A182-D3D03921BC97}"/>
              </a:ext>
            </a:extLst>
          </p:cNvPr>
          <p:cNvSpPr txBox="1">
            <a:spLocks/>
          </p:cNvSpPr>
          <p:nvPr/>
        </p:nvSpPr>
        <p:spPr>
          <a:xfrm>
            <a:off x="227167" y="335700"/>
            <a:ext cx="7380984" cy="50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1"/>
                </a:solidFill>
              </a:rPr>
              <a:t>Staffing costs drive direct care costs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6065FB-3F10-4472-9603-1368FFD5A465}"/>
              </a:ext>
            </a:extLst>
          </p:cNvPr>
          <p:cNvCxnSpPr>
            <a:cxnSpLocks/>
          </p:cNvCxnSpPr>
          <p:nvPr/>
        </p:nvCxnSpPr>
        <p:spPr>
          <a:xfrm flipH="1">
            <a:off x="338552" y="825160"/>
            <a:ext cx="6109873" cy="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12C6F0-AE43-4FEA-8554-01152D2C24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/>
          <a:stretch/>
        </p:blipFill>
        <p:spPr bwMode="auto">
          <a:xfrm>
            <a:off x="4700832" y="3011648"/>
            <a:ext cx="4124391" cy="2275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821B3D-3C0C-4C51-9C59-2E3163C51859}"/>
              </a:ext>
            </a:extLst>
          </p:cNvPr>
          <p:cNvSpPr txBox="1"/>
          <p:nvPr/>
        </p:nvSpPr>
        <p:spPr>
          <a:xfrm>
            <a:off x="5134067" y="2516698"/>
            <a:ext cx="3691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Average cost of one worked hour of care</a:t>
            </a:r>
            <a:endParaRPr lang="en-US" sz="12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7A2850-A6EF-4336-89F4-7E34FE2C1C8E}"/>
              </a:ext>
            </a:extLst>
          </p:cNvPr>
          <p:cNvCxnSpPr>
            <a:cxnSpLocks/>
          </p:cNvCxnSpPr>
          <p:nvPr/>
        </p:nvCxnSpPr>
        <p:spPr>
          <a:xfrm>
            <a:off x="4572000" y="2130804"/>
            <a:ext cx="0" cy="334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74184E6-1CA3-4452-A1F9-E7CDBF14A153}"/>
              </a:ext>
            </a:extLst>
          </p:cNvPr>
          <p:cNvSpPr/>
          <p:nvPr/>
        </p:nvSpPr>
        <p:spPr>
          <a:xfrm>
            <a:off x="6129733" y="4972428"/>
            <a:ext cx="1009650" cy="25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8ADEE8-0EDC-4E27-9EBF-51C22F230703}"/>
              </a:ext>
            </a:extLst>
          </p:cNvPr>
          <p:cNvSpPr/>
          <p:nvPr/>
        </p:nvSpPr>
        <p:spPr>
          <a:xfrm>
            <a:off x="5680571" y="5363886"/>
            <a:ext cx="209548" cy="209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02F0D-B881-4CAD-A3EE-5CCEB2E5547D}"/>
              </a:ext>
            </a:extLst>
          </p:cNvPr>
          <p:cNvSpPr/>
          <p:nvPr/>
        </p:nvSpPr>
        <p:spPr>
          <a:xfrm>
            <a:off x="6922493" y="5363886"/>
            <a:ext cx="209548" cy="20954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E44B1-AF20-4F65-AAD4-FD823886D53A}"/>
              </a:ext>
            </a:extLst>
          </p:cNvPr>
          <p:cNvSpPr txBox="1"/>
          <p:nvPr/>
        </p:nvSpPr>
        <p:spPr>
          <a:xfrm>
            <a:off x="5891889" y="5388402"/>
            <a:ext cx="940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Century Gothic" panose="020B0502020202020204" pitchFamily="34" charset="0"/>
              </a:rPr>
              <a:t>For-Profit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51A0B-A3FF-462B-9162-A8AA5262FFC4}"/>
              </a:ext>
            </a:extLst>
          </p:cNvPr>
          <p:cNvSpPr txBox="1"/>
          <p:nvPr/>
        </p:nvSpPr>
        <p:spPr>
          <a:xfrm>
            <a:off x="7139383" y="5388402"/>
            <a:ext cx="1354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Century Gothic" panose="020B0502020202020204" pitchFamily="34" charset="0"/>
              </a:rPr>
              <a:t>Not-For Profit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0A086E-D702-464E-9C31-AD74871E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8" y="1891776"/>
            <a:ext cx="3945093" cy="35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4B5AC"/>
      </a:accent1>
      <a:accent2>
        <a:srgbClr val="00454F"/>
      </a:accent2>
      <a:accent3>
        <a:srgbClr val="A1CD41"/>
      </a:accent3>
      <a:accent4>
        <a:srgbClr val="3D7A3A"/>
      </a:accent4>
      <a:accent5>
        <a:srgbClr val="414042"/>
      </a:accent5>
      <a:accent6>
        <a:srgbClr val="24B5A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862</Words>
  <Application>Microsoft Office PowerPoint</Application>
  <PresentationFormat>On-screen Show (4:3)</PresentationFormat>
  <Paragraphs>173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Comeau, Celine HLTH:EX</dc:creator>
  <cp:lastModifiedBy>Comeau, Celine HLTH:EX</cp:lastModifiedBy>
  <cp:revision>36</cp:revision>
  <cp:lastPrinted>2020-02-03T01:56:42Z</cp:lastPrinted>
  <dcterms:created xsi:type="dcterms:W3CDTF">2020-02-02T23:21:19Z</dcterms:created>
  <dcterms:modified xsi:type="dcterms:W3CDTF">2020-02-04T05:38:42Z</dcterms:modified>
</cp:coreProperties>
</file>