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478" r:id="rId4"/>
    <p:sldId id="479" r:id="rId5"/>
    <p:sldId id="483" r:id="rId6"/>
    <p:sldId id="494" r:id="rId7"/>
    <p:sldId id="490" r:id="rId8"/>
    <p:sldId id="491" r:id="rId9"/>
    <p:sldId id="493" r:id="rId10"/>
    <p:sldId id="492" r:id="rId11"/>
    <p:sldId id="489" r:id="rId12"/>
    <p:sldId id="482" r:id="rId13"/>
    <p:sldId id="476" r:id="rId14"/>
    <p:sldId id="408" r:id="rId15"/>
  </p:sldIdLst>
  <p:sldSz cx="18288000" cy="10287000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906030804020204" pitchFamily="34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A3A"/>
    <a:srgbClr val="08454F"/>
    <a:srgbClr val="ECF5D7"/>
    <a:srgbClr val="FFFFFF"/>
    <a:srgbClr val="30C2B9"/>
    <a:srgbClr val="A1CD42"/>
    <a:srgbClr val="E8F3D1"/>
    <a:srgbClr val="BAEFF8"/>
    <a:srgbClr val="73EDE4"/>
    <a:srgbClr val="18B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1" autoAdjust="0"/>
    <p:restoredTop sz="94622" autoAdjust="0"/>
  </p:normalViewPr>
  <p:slideViewPr>
    <p:cSldViewPr>
      <p:cViewPr varScale="1">
        <p:scale>
          <a:sx n="72" d="100"/>
          <a:sy n="72" d="100"/>
        </p:scale>
        <p:origin x="6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DE2E6B-2D3E-49FC-9DEE-1AB59EE57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96D1B-FEC0-439F-99D9-6DDA69E4E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68EEBD5-C670-4318-BFC6-632509B5F80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24F25-4CEF-46AC-8B84-91621D811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CE64B-6EDC-4A36-AB46-792DBAD42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3DA022DE-330F-40A6-ABBA-D37F2352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4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BA1202C-A957-4EB6-BF7B-2D8584E48CC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E022886-1817-4B67-B69D-C6B2200E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7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91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0082-2270-4CCB-92B4-0DB50ADAB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0675D-6A56-4426-8C45-EB45081A1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E5F2-3B5A-42EB-B262-264E960E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9D7-BE94-49B2-B18E-3D483325BF89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5A1F-6877-4C6F-B68B-2B0F2C70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B914-32FA-4393-A822-93AD2FAE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FF86-E0CB-4F00-913A-6AD380F5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A3D8-1EED-4A88-9FCD-E681CF41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DE54-EBBF-4ED9-871C-FDE9B9A2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C160-BDB7-4DE6-83EF-41603C1D390B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042B-3799-4556-8089-C0FBAD3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E320A-5C01-4CFE-9D74-AAC60C7E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F20C-849D-4A1E-B4F8-925A66E9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180D4-318F-4C2A-B1E1-4943B3A00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244C-ED28-40BA-B676-0F9E6DC2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DC7-C778-4ED7-B4F9-0EB0848985C1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27C98-9ABA-4088-9D1F-15C9D168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90748-1052-40D3-91EE-8AD28A98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E893-3BFC-4964-A8B0-B926623C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C21-7490-449E-B90C-A741E767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FFD4F-35C0-46D3-972B-2D07E6FB9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D88E-F1D4-44EA-A4FD-6A21D123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4BA8-5E68-4C82-8207-D49099FD3DBD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09FB2-8B73-4CD5-9C5B-9FCBC403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9089-4352-4B0B-921B-5BDF1FD6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1095-0102-4DC3-A8D6-22A2F86B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EF737-EB04-443D-8E09-7BA31044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0EF8-EC0D-45FC-9EB5-4DD343A92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151BA-08AD-4F84-93AF-A824473BB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DC389-28EF-4C60-81B0-1B1FDDC17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130B9-5CDD-4719-A7B5-AAD2138D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1570-45D9-4ABB-8FA8-A2204D3DA732}" type="datetime1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E86CB-91FB-47B6-8968-F2520493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F9883-0701-49A1-8940-74AD2009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A1BA-D7DF-47AB-A1AC-7DA447BE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F58E-AAD4-40DA-9226-D3DC078D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6371-5531-4101-A0E4-8DBBD33BC5DB}" type="datetime1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367FB-35DE-468A-8050-43556193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C58A-04A7-4130-ADE3-EDC99FFC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2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C84C1-5FAD-4ABE-8D4C-2C12C990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54-D8FF-437E-B7F2-1C656113D1E0}" type="datetime1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AE44-29B2-462C-B7E1-47AD7A42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38D14-7127-445F-B3AA-BD64CD47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D1A3-0530-4950-8951-C87B7D1C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2AF7-7281-491E-A894-29956E35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68D62-9259-4E35-BE63-A479711F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BD0B2-96B6-4CCA-B535-EC86AA1B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43-0131-488F-BAF0-C16800D3A061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B98A4-DA25-4BBA-99C0-D3948E68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EBA37-AD12-4887-88E4-7A67C3E5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D766-4DFE-4828-B8BC-72C79A03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DF125-6072-4CB6-AE47-3821BC803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D9CE-2162-45F1-8779-96ECF698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4EDEB-FA41-4E56-B8D1-4E817C02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7923-B83B-40F0-A72B-C38011C8A9F6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3F956-1CF7-4D3D-BD2B-A2277C07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E6E1-BC38-4DE4-9497-8F738531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1FEE-F31F-4683-902C-99AC59A7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20D65-9F1A-41BB-9125-F15AC5B6C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460D-3D5E-4312-8CB4-01ACC6DD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F506-FC3B-4839-867A-B0CC4A577913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C963-E9CA-4AB4-A721-672ED6C4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5D3F3-7FC3-40EB-9D51-6EDA2B7F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01A60-96F5-4E2F-ACE0-FB251580E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8BC82-D295-4143-978D-00DD86EC5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8F5B8-3721-4236-BD83-54FC2C0D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BB0D-4F88-45EC-BCE3-3B5630D4144A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6F1B-C14B-4933-B2B1-A522E6D5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3B732-4915-4C6C-B272-95FFFC81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601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44000" cy="1143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230600" y="0"/>
            <a:ext cx="1066800" cy="952500"/>
          </a:xfrm>
        </p:spPr>
        <p:txBody>
          <a:bodyPr/>
          <a:lstStyle>
            <a:lvl1pPr>
              <a:defRPr sz="16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94BE-2443-4238-B9B3-2A07C0ECE0DD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30600" y="0"/>
            <a:ext cx="914400" cy="876300"/>
          </a:xfrm>
          <a:prstGeom prst="rect">
            <a:avLst/>
          </a:prstGeom>
          <a:solidFill>
            <a:srgbClr val="08454F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926F2-A8DA-435F-B8AA-78C66B27915A}"/>
              </a:ext>
            </a:extLst>
          </p:cNvPr>
          <p:cNvSpPr/>
          <p:nvPr userDrawn="1"/>
        </p:nvSpPr>
        <p:spPr>
          <a:xfrm>
            <a:off x="0" y="9144000"/>
            <a:ext cx="18288000" cy="1143000"/>
          </a:xfrm>
          <a:prstGeom prst="rect">
            <a:avLst/>
          </a:prstGeom>
          <a:solidFill>
            <a:srgbClr val="08454F"/>
          </a:solidFill>
          <a:ln>
            <a:solidFill>
              <a:srgbClr val="08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10ED2C3-47FD-4344-8B0B-9C32341A8F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4" y="9290007"/>
            <a:ext cx="3862166" cy="850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C429A-3C7B-4E9E-8FA8-3A660017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6E0F9-DC26-4581-BB2F-B2622D14A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7A44-F904-4F7F-A122-728EE4A07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18B-4D38-49FD-9683-6A23CD12B834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E458-EA18-4F3C-82F8-CFEA7FBE8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7ED0-67D4-445A-9DB0-0FFCE7157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2D24-E762-4894-8B28-972407DA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535" y="6134100"/>
            <a:ext cx="18802350" cy="1850409"/>
            <a:chOff x="0" y="0"/>
            <a:chExt cx="4952059" cy="3067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059" cy="306728"/>
            </a:xfrm>
            <a:custGeom>
              <a:avLst/>
              <a:gdLst/>
              <a:ahLst/>
              <a:cxnLst/>
              <a:rect l="l" t="t" r="r" b="b"/>
              <a:pathLst>
                <a:path w="4952059" h="306728">
                  <a:moveTo>
                    <a:pt x="0" y="0"/>
                  </a:moveTo>
                  <a:lnTo>
                    <a:pt x="4952059" y="0"/>
                  </a:lnTo>
                  <a:lnTo>
                    <a:pt x="4952059" y="306728"/>
                  </a:lnTo>
                  <a:lnTo>
                    <a:pt x="0" y="306728"/>
                  </a:lnTo>
                  <a:close/>
                </a:path>
              </a:pathLst>
            </a:custGeom>
            <a:solidFill>
              <a:srgbClr val="24B5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33286" y="8604092"/>
            <a:ext cx="5199230" cy="1308415"/>
          </a:xfrm>
          <a:custGeom>
            <a:avLst/>
            <a:gdLst/>
            <a:ahLst/>
            <a:cxnLst/>
            <a:rect l="l" t="t" r="r" b="b"/>
            <a:pathLst>
              <a:path w="5199230" h="1308415">
                <a:moveTo>
                  <a:pt x="0" y="0"/>
                </a:moveTo>
                <a:lnTo>
                  <a:pt x="5199230" y="0"/>
                </a:lnTo>
                <a:lnTo>
                  <a:pt x="5199230" y="1308416"/>
                </a:lnTo>
                <a:lnTo>
                  <a:pt x="0" y="1308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419600" y="6134100"/>
            <a:ext cx="8642789" cy="17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7"/>
              </a:lnSpc>
            </a:pPr>
            <a:br>
              <a:rPr lang="en-US" sz="2900" spc="-87" dirty="0">
                <a:solidFill>
                  <a:srgbClr val="FFFFFF"/>
                </a:solidFill>
                <a:latin typeface="Open Sans"/>
              </a:rPr>
            </a:br>
            <a:r>
              <a:rPr lang="en-US" sz="4800" spc="-87" dirty="0">
                <a:solidFill>
                  <a:srgbClr val="FFFFFF"/>
                </a:solidFill>
                <a:latin typeface="Open Sans"/>
              </a:rPr>
              <a:t>Isobel Mackenzie</a:t>
            </a:r>
            <a:br>
              <a:rPr lang="en-US" sz="4800" spc="-87" dirty="0">
                <a:solidFill>
                  <a:srgbClr val="FFFFFF"/>
                </a:solidFill>
                <a:latin typeface="Open Sans"/>
              </a:rPr>
            </a:br>
            <a:br>
              <a:rPr lang="en-US" sz="4800" spc="-87" dirty="0">
                <a:solidFill>
                  <a:srgbClr val="FFFFFF"/>
                </a:solidFill>
                <a:latin typeface="Open Sans"/>
              </a:rPr>
            </a:br>
            <a:r>
              <a:rPr lang="en-US" sz="4800" spc="-87" dirty="0">
                <a:solidFill>
                  <a:srgbClr val="FFFFFF"/>
                </a:solidFill>
                <a:latin typeface="Open Sans"/>
              </a:rPr>
              <a:t>BC Seniors Advocate</a:t>
            </a:r>
            <a:endParaRPr lang="en-US" sz="2900" spc="-87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0BF4D6A-37C2-DCF9-566D-3BAB34734A09}"/>
              </a:ext>
            </a:extLst>
          </p:cNvPr>
          <p:cNvSpPr txBox="1"/>
          <p:nvPr/>
        </p:nvSpPr>
        <p:spPr>
          <a:xfrm>
            <a:off x="1441985" y="1886920"/>
            <a:ext cx="1387421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08454F"/>
                </a:solidFill>
              </a:rPr>
              <a:t>BILLIONS MORE REASONS TO CARE </a:t>
            </a:r>
          </a:p>
          <a:p>
            <a:pPr algn="ctr"/>
            <a:br>
              <a:rPr lang="en-US" sz="3600" kern="100" dirty="0">
                <a:solidFill>
                  <a:srgbClr val="00454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kern="100" dirty="0">
                <a:solidFill>
                  <a:srgbClr val="00454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Contracted Long-Term Care-Funding Review Update</a:t>
            </a:r>
            <a:endParaRPr lang="en-US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08454F"/>
              </a:solidFill>
            </a:endParaRPr>
          </a:p>
          <a:p>
            <a:pPr algn="ctr"/>
            <a:r>
              <a:rPr lang="en-US" sz="3600" kern="100" dirty="0">
                <a:solidFill>
                  <a:srgbClr val="00454F"/>
                </a:solidFill>
                <a:cs typeface="Arial" panose="020B0604020202020204" pitchFamily="34" charset="0"/>
              </a:rPr>
              <a:t>September  25, 2023</a:t>
            </a:r>
          </a:p>
          <a:p>
            <a:pPr algn="ctr"/>
            <a:endParaRPr lang="en-US" sz="3600" dirty="0">
              <a:solidFill>
                <a:srgbClr val="3D7A3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3A1CA-B963-EE74-24AD-7436ECEB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F2C1A-AC7A-32AB-D1AF-8EFC15AD8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65896"/>
              </p:ext>
            </p:extLst>
          </p:nvPr>
        </p:nvGraphicFramePr>
        <p:xfrm>
          <a:off x="1447800" y="2793147"/>
          <a:ext cx="5867391" cy="58123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25351">
                  <a:extLst>
                    <a:ext uri="{9D8B030D-6E8A-4147-A177-3AD203B41FA5}">
                      <a16:colId xmlns:a16="http://schemas.microsoft.com/office/drawing/2014/main" val="1195051014"/>
                    </a:ext>
                  </a:extLst>
                </a:gridCol>
                <a:gridCol w="2242040">
                  <a:extLst>
                    <a:ext uri="{9D8B030D-6E8A-4147-A177-3AD203B41FA5}">
                      <a16:colId xmlns:a16="http://schemas.microsoft.com/office/drawing/2014/main" val="2194144045"/>
                    </a:ext>
                  </a:extLst>
                </a:gridCol>
              </a:tblGrid>
              <a:tr h="323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REVENUE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 $14,979,548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8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31403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75655"/>
                  </a:ext>
                </a:extLst>
              </a:tr>
              <a:tr h="433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STAFFING COSTS 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effectLst/>
                        </a:rPr>
                        <a:t> $12,849,600  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58122"/>
                  </a:ext>
                </a:extLst>
              </a:tr>
              <a:tr h="48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BUILDING EXPENSES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effectLst/>
                        </a:rPr>
                        <a:t>  $1,397,357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44359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Mortgage (principal and interest)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$295,634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55275"/>
                  </a:ext>
                </a:extLst>
              </a:tr>
              <a:tr h="662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Taxes/Utilities/Waste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$294,336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74210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Maintenance/Repairs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$492,672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992575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Replacement Reserves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$296,715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57746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CMHC Replacement Reserve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$18,000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4382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ADMIN. EXPENSES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 $329,298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912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Admin./office expenses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$253,574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383693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Audit/insurance/assoc. dues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$75,724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718336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Mgmt. fee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                           -  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42369"/>
                  </a:ext>
                </a:extLst>
              </a:tr>
              <a:tr h="330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SUPPLIES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effectLst/>
                        </a:rPr>
                        <a:t>$975,392  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74333"/>
                  </a:ext>
                </a:extLst>
              </a:tr>
              <a:tr h="330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TOTAL EXPENSES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 $15,551,647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02789"/>
                  </a:ext>
                </a:extLst>
              </a:tr>
              <a:tr h="330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SURPLUS/LOSS</a:t>
                      </a:r>
                      <a:endParaRPr lang="en-US" sz="16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-$572,099 </a:t>
                      </a:r>
                      <a:endParaRPr lang="en-US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372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2C7026-1871-DD9E-C05A-C51DFD43AF1A}"/>
              </a:ext>
            </a:extLst>
          </p:cNvPr>
          <p:cNvSpPr txBox="1"/>
          <p:nvPr/>
        </p:nvSpPr>
        <p:spPr>
          <a:xfrm>
            <a:off x="3352800" y="1181100"/>
            <a:ext cx="9982200" cy="67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CA" sz="1800" b="1" kern="100" dirty="0">
                <a:effectLst/>
              </a:rPr>
            </a:br>
            <a:r>
              <a:rPr lang="en-US" sz="1800" b="1" kern="0" dirty="0">
                <a:effectLst/>
              </a:rPr>
              <a:t>Comparison of Not-For-Profit and For-Profit Mid-Size Facilities (Average 151 Beds</a:t>
            </a:r>
            <a:r>
              <a:rPr lang="en-US" sz="1800" kern="0" dirty="0">
                <a:effectLst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87090A-F724-7BBF-ABCA-E8E048FA6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20544"/>
              </p:ext>
            </p:extLst>
          </p:nvPr>
        </p:nvGraphicFramePr>
        <p:xfrm>
          <a:off x="9144001" y="2749962"/>
          <a:ext cx="5943600" cy="5855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336">
                  <a:extLst>
                    <a:ext uri="{9D8B030D-6E8A-4147-A177-3AD203B41FA5}">
                      <a16:colId xmlns:a16="http://schemas.microsoft.com/office/drawing/2014/main" val="2843963344"/>
                    </a:ext>
                  </a:extLst>
                </a:gridCol>
                <a:gridCol w="2525264">
                  <a:extLst>
                    <a:ext uri="{9D8B030D-6E8A-4147-A177-3AD203B41FA5}">
                      <a16:colId xmlns:a16="http://schemas.microsoft.com/office/drawing/2014/main" val="3584484738"/>
                    </a:ext>
                  </a:extLst>
                </a:gridCol>
              </a:tblGrid>
              <a:tr h="327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REVENUE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 $15,961,192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563"/>
                  </a:ext>
                </a:extLst>
              </a:tr>
              <a:tr h="32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4000013491"/>
                  </a:ext>
                </a:extLst>
              </a:tr>
              <a:tr h="443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STAFFING COSTS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effectLst/>
                        </a:rPr>
                        <a:t> $8,178,568  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55924"/>
                  </a:ext>
                </a:extLst>
              </a:tr>
              <a:tr h="5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BUILDING EXPENSES 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 $2,837,606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8027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Mortgage (principal and interest)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$2,329,309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3696081096"/>
                  </a:ext>
                </a:extLst>
              </a:tr>
              <a:tr h="3918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Taxes/Utilities/Waste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$305,398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1455473303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Maintenance/Repairs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$183,751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3900867420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Replacement Reserves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$19,148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1066895633"/>
                  </a:ext>
                </a:extLst>
              </a:tr>
              <a:tr h="5828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CMHC Replacement Reserve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                        -  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1963824125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ADMIN. Expenses 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 $661,992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75023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Admin./office expenses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$217,259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3142417681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Audit/insurance/assoc. dues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$102,329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3329156333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Mgmt. fee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 $342,404 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/>
                </a:tc>
                <a:extLst>
                  <a:ext uri="{0D108BD9-81ED-4DB2-BD59-A6C34878D82A}">
                    <a16:rowId xmlns:a16="http://schemas.microsoft.com/office/drawing/2014/main" val="513250497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SUPPLIES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$932,916 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ctr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20119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TOTAL EXPENSES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 $12,611,082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96169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</a:rPr>
                        <a:t>SURPLUS/LOSS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0845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effectLst/>
                        </a:rPr>
                        <a:t> $3,350,110 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95" marR="47295" marT="0" marB="0" anchor="b">
                    <a:solidFill>
                      <a:srgbClr val="ECF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031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767C25B-4E0D-0847-7FFF-4EA12C57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712"/>
            <a:ext cx="13030200" cy="1143000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8454F"/>
                </a:solidFill>
              </a:rPr>
              <a:t>For-Profit vs. Not-For-Profit Facilities</a:t>
            </a:r>
            <a:endParaRPr lang="en-US" sz="4000" dirty="0">
              <a:solidFill>
                <a:srgbClr val="08454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79CE1-2F56-0596-213E-E06C844DD4C6}"/>
              </a:ext>
            </a:extLst>
          </p:cNvPr>
          <p:cNvCxnSpPr>
            <a:cxnSpLocks/>
          </p:cNvCxnSpPr>
          <p:nvPr/>
        </p:nvCxnSpPr>
        <p:spPr>
          <a:xfrm>
            <a:off x="609600" y="1181100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F230D1-405B-47EC-76C6-DB0B2DE511CA}"/>
              </a:ext>
            </a:extLst>
          </p:cNvPr>
          <p:cNvSpPr txBox="1"/>
          <p:nvPr/>
        </p:nvSpPr>
        <p:spPr>
          <a:xfrm>
            <a:off x="1981200" y="214690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A1CD42"/>
                </a:solidFill>
                <a:latin typeface="+mj-lt"/>
              </a:rPr>
              <a:t>Not-For-Profit Care Home</a:t>
            </a:r>
            <a:endParaRPr lang="en-US" sz="2800" dirty="0">
              <a:solidFill>
                <a:srgbClr val="A1CD4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1090E-D8D3-49BF-76DB-7FCC21BFED9D}"/>
              </a:ext>
            </a:extLst>
          </p:cNvPr>
          <p:cNvSpPr txBox="1"/>
          <p:nvPr/>
        </p:nvSpPr>
        <p:spPr>
          <a:xfrm>
            <a:off x="10058401" y="208083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0C2B9"/>
                </a:solidFill>
                <a:latin typeface="+mj-lt"/>
              </a:rPr>
              <a:t>For-Profit Care Home</a:t>
            </a:r>
            <a:endParaRPr lang="en-US" sz="2800" dirty="0">
              <a:solidFill>
                <a:srgbClr val="30C2B9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D0648B-9A02-FAE6-A7A3-B027D92A6D64}"/>
              </a:ext>
            </a:extLst>
          </p:cNvPr>
          <p:cNvCxnSpPr/>
          <p:nvPr/>
        </p:nvCxnSpPr>
        <p:spPr>
          <a:xfrm>
            <a:off x="8153400" y="2793147"/>
            <a:ext cx="0" cy="5855553"/>
          </a:xfrm>
          <a:prstGeom prst="line">
            <a:avLst/>
          </a:prstGeom>
          <a:ln w="38100">
            <a:solidFill>
              <a:srgbClr val="30C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9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BBF88B0-870B-6C1B-D9DF-2DEF2F2E5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9" t="-1097" r="27358" b="1097"/>
          <a:stretch/>
        </p:blipFill>
        <p:spPr>
          <a:xfrm>
            <a:off x="11582400" y="-114294"/>
            <a:ext cx="6705600" cy="9220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B7752-3B23-E6C1-A45E-3F62129A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8454F"/>
                </a:solidFill>
              </a:rPr>
              <a:t>Conclusions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8A1B2-CFA1-5DEA-ADB4-C1B48E33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5BEBC6-C760-00C6-9F8D-EB8643F9567F}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13E5E1-2738-3861-77F8-002DF371C865}"/>
              </a:ext>
            </a:extLst>
          </p:cNvPr>
          <p:cNvSpPr txBox="1"/>
          <p:nvPr/>
        </p:nvSpPr>
        <p:spPr>
          <a:xfrm>
            <a:off x="-381000" y="2019299"/>
            <a:ext cx="11049000" cy="645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change </a:t>
            </a:r>
            <a:r>
              <a:rPr lang="en-C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 5 years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>
                <a:ea typeface="Calibri" panose="020F0502020204030204" pitchFamily="34" charset="0"/>
                <a:cs typeface="Times New Roman" panose="02020603050405020304" pitchFamily="18" charset="0"/>
              </a:rPr>
              <a:t>Funding system is </a:t>
            </a:r>
            <a:r>
              <a:rPr lang="en-CA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not focused </a:t>
            </a:r>
            <a:r>
              <a:rPr lang="en-CA" sz="4000" dirty="0">
                <a:ea typeface="Calibri" panose="020F0502020204030204" pitchFamily="34" charset="0"/>
                <a:cs typeface="Times New Roman" panose="02020603050405020304" pitchFamily="18" charset="0"/>
              </a:rPr>
              <a:t>on maximizing resident care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is </a:t>
            </a:r>
            <a:r>
              <a:rPr lang="en-CA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inequitable</a:t>
            </a:r>
            <a:r>
              <a:rPr lang="en-C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operators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>
                <a:ea typeface="Calibri" panose="020F0502020204030204" pitchFamily="34" charset="0"/>
                <a:cs typeface="Times New Roman" panose="02020603050405020304" pitchFamily="18" charset="0"/>
              </a:rPr>
              <a:t>Issue will grow without </a:t>
            </a:r>
            <a:r>
              <a:rPr lang="en-CA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fundamental reform </a:t>
            </a:r>
            <a:r>
              <a:rPr lang="en-CA" sz="4000" dirty="0">
                <a:ea typeface="Calibri" panose="020F0502020204030204" pitchFamily="34" charset="0"/>
                <a:cs typeface="Times New Roman" panose="02020603050405020304" pitchFamily="18" charset="0"/>
              </a:rPr>
              <a:t>on funding contracted long-term care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Recommendations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1066800" y="2247900"/>
            <a:ext cx="1584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800" b="1" dirty="0"/>
              <a:t>Funding for Care Must be Spent on Care</a:t>
            </a:r>
            <a:r>
              <a:rPr lang="en-CA" sz="2800" dirty="0"/>
              <a:t>: </a:t>
            </a:r>
            <a:r>
              <a:rPr lang="en-US" sz="2800" dirty="0"/>
              <a:t>Financial incentives needed to ensure operators spend the money received to provide direct care on direct care. </a:t>
            </a:r>
            <a:endParaRPr lang="en-CA" sz="2800" dirty="0"/>
          </a:p>
          <a:p>
            <a:pPr marL="457200" indent="-457200">
              <a:buFont typeface="+mj-lt"/>
              <a:buAutoNum type="arabicPeriod"/>
            </a:pPr>
            <a:endParaRPr lang="en-CA" sz="2800" b="1" dirty="0"/>
          </a:p>
          <a:p>
            <a:pPr marL="342900" indent="-342900">
              <a:buAutoNum type="arabicPeriod"/>
            </a:pPr>
            <a:r>
              <a:rPr lang="en-CA" sz="2800" b="1" dirty="0"/>
              <a:t> Make Revenues and Expenditures for Publicly Funded Care Homes Available to </a:t>
            </a:r>
            <a:r>
              <a:rPr lang="en-CA" sz="2800" b="1"/>
              <a:t>the  Public</a:t>
            </a:r>
            <a:r>
              <a:rPr lang="en-CA" sz="2800" b="1" dirty="0"/>
              <a:t>:</a:t>
            </a:r>
            <a:r>
              <a:rPr lang="en-CA" sz="2800" dirty="0"/>
              <a:t> Public is entitled to know how their money is spent and access financial information about each facility.</a:t>
            </a:r>
          </a:p>
          <a:p>
            <a:pPr marL="457200" indent="-457200">
              <a:buFont typeface="+mj-lt"/>
              <a:buAutoNum type="arabicPeriod"/>
            </a:pP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Improve Accuracy and Transparency of Reporting for Compliance with Funded Care Hours: </a:t>
            </a:r>
            <a:r>
              <a:rPr lang="en-CA" sz="2800" dirty="0"/>
              <a:t>C</a:t>
            </a:r>
            <a:r>
              <a:rPr lang="en-US" sz="2800" dirty="0" err="1"/>
              <a:t>urrent</a:t>
            </a:r>
            <a:r>
              <a:rPr lang="en-US" sz="2800" dirty="0"/>
              <a:t> self-reporting of care hours is vulnerable to exploitation.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Define Profit: </a:t>
            </a:r>
            <a:r>
              <a:rPr lang="en-US" sz="2800" dirty="0"/>
              <a:t>No standardized approach to determining what is counted as profit. Greater understanding of the details of expenses required. </a:t>
            </a:r>
            <a:endParaRPr lang="en-CA" sz="28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21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34BC38-E434-4799-B200-B3B9727E2711}"/>
              </a:ext>
            </a:extLst>
          </p:cNvPr>
          <p:cNvSpPr txBox="1">
            <a:spLocks/>
          </p:cNvSpPr>
          <p:nvPr/>
        </p:nvSpPr>
        <p:spPr>
          <a:xfrm>
            <a:off x="1295400" y="1506580"/>
            <a:ext cx="9088524" cy="13034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7200" b="1" dirty="0">
                <a:solidFill>
                  <a:srgbClr val="18B7AC"/>
                </a:solidFill>
                <a:ea typeface="Open Sans Extra Bold" panose="020B0604020202020204" charset="0"/>
                <a:cs typeface="Open Sans Extra Bold" panose="020B0604020202020204" charset="0"/>
              </a:rPr>
              <a:t>Contact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5E7B4-581E-45DE-840D-A896B54B198A}"/>
              </a:ext>
            </a:extLst>
          </p:cNvPr>
          <p:cNvSpPr/>
          <p:nvPr/>
        </p:nvSpPr>
        <p:spPr>
          <a:xfrm>
            <a:off x="1295400" y="2976439"/>
            <a:ext cx="1470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endParaRPr lang="en-CA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371600">
              <a:defRPr/>
            </a:pPr>
            <a:r>
              <a:rPr lang="en-CA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Toll-free: </a:t>
            </a:r>
            <a:r>
              <a:rPr lang="en-CA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1-877-952-3181</a:t>
            </a:r>
          </a:p>
          <a:p>
            <a:pPr defTabSz="1371600">
              <a:defRPr/>
            </a:pPr>
            <a:r>
              <a:rPr lang="en-CA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Victoria: </a:t>
            </a:r>
            <a:r>
              <a:rPr lang="en-CA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250-952-3181</a:t>
            </a:r>
          </a:p>
          <a:p>
            <a:pPr defTabSz="1371600">
              <a:defRPr/>
            </a:pPr>
            <a:r>
              <a:rPr lang="en-CA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 to Friday: 8:30am–4:30pm</a:t>
            </a:r>
          </a:p>
          <a:p>
            <a:pPr defTabSz="1371600">
              <a:defRPr/>
            </a:pPr>
            <a:r>
              <a:rPr lang="en-CA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www.seniorsadvocatebc.ca</a:t>
            </a:r>
          </a:p>
          <a:p>
            <a:pPr defTabSz="1371600">
              <a:defRPr/>
            </a:pPr>
            <a:endParaRPr lang="en-CA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88B4E4-565E-4F1E-AA2F-A1DF013AD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04" y="7862618"/>
            <a:ext cx="398340" cy="398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922C3-DB23-4E62-AA7E-C4EFEA59D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53" y="8321361"/>
            <a:ext cx="363552" cy="363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BAA97A-7657-4A78-B4BF-F332ADCD12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05" y="8776204"/>
            <a:ext cx="405428" cy="4054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3B975D-F627-415D-AE40-3B3037311ADA}"/>
              </a:ext>
            </a:extLst>
          </p:cNvPr>
          <p:cNvSpPr/>
          <p:nvPr/>
        </p:nvSpPr>
        <p:spPr>
          <a:xfrm>
            <a:off x="1848633" y="7799098"/>
            <a:ext cx="7336994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CA" sz="28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info@seniorsadvocatebc.ca</a:t>
            </a:r>
          </a:p>
          <a:p>
            <a:pPr defTabSz="1371600">
              <a:defRPr/>
            </a:pPr>
            <a:r>
              <a:rPr lang="en-CA" sz="28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facebook.com/SeniorsAdvocateBC</a:t>
            </a:r>
          </a:p>
          <a:p>
            <a:pPr defTabSz="1371600">
              <a:defRPr/>
            </a:pPr>
            <a:r>
              <a:rPr lang="en-CA" sz="28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@SrsAdvocateBC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2D6630F-6D66-431B-B9E6-69461AEA3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7862618"/>
            <a:ext cx="4371287" cy="1093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1FE8F-886A-43EA-8C8E-98DA6014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2D24-E762-4894-8B28-972407DACB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1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BFF6-360D-6754-38E1-02741493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43940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8454F"/>
                </a:solidFill>
              </a:rPr>
              <a:t>Changing Landscape of Long-Term Care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09F4B-4BF4-0929-5CE1-1B3DD646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2D2CB-63B0-13FF-D584-613A84F3D156}"/>
              </a:ext>
            </a:extLst>
          </p:cNvPr>
          <p:cNvSpPr txBox="1"/>
          <p:nvPr/>
        </p:nvSpPr>
        <p:spPr>
          <a:xfrm>
            <a:off x="457200" y="2171700"/>
            <a:ext cx="9220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08454F"/>
                </a:solidFill>
              </a:rPr>
              <a:t>Over the last 5 years: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COVID-19 pandemic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Funding increases to boost staffing levels</a:t>
            </a:r>
            <a:br>
              <a:rPr lang="en-CA" sz="2800" dirty="0"/>
            </a:b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Funding to increase infection control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Wage levelling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Development of a standardized provincial reporting template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Health Care Career Access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8BD427-4AF0-A65D-9BE2-B4C766072E2A}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nurse and an old person walking with a walker&#10;&#10;Description automatically generated">
            <a:extLst>
              <a:ext uri="{FF2B5EF4-FFF2-40B4-BE49-F238E27FC236}">
                <a16:creationId xmlns:a16="http://schemas.microsoft.com/office/drawing/2014/main" id="{024AC876-D6E0-D0AB-BE15-DF6FA8623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r="35070"/>
          <a:stretch/>
        </p:blipFill>
        <p:spPr>
          <a:xfrm>
            <a:off x="12344399" y="876299"/>
            <a:ext cx="5943601" cy="94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1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77B5-D816-5982-D3BA-AB8A8749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Long-Term Care Funding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E78F-B3AE-2C33-5A00-168203F1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21C636-F082-01FD-944E-0AA99BC35755}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4E5AA2-101B-926C-09A3-358A6943DCAA}"/>
              </a:ext>
            </a:extLst>
          </p:cNvPr>
          <p:cNvSpPr txBox="1"/>
          <p:nvPr/>
        </p:nvSpPr>
        <p:spPr>
          <a:xfrm>
            <a:off x="1104900" y="2242320"/>
            <a:ext cx="9029700" cy="638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3600" b="1" kern="100" dirty="0">
                <a:solidFill>
                  <a:srgbClr val="08454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2021/22:</a:t>
            </a:r>
          </a:p>
          <a:p>
            <a:pPr lvl="0">
              <a:lnSpc>
                <a:spcPct val="107000"/>
              </a:lnSpc>
            </a:pPr>
            <a:endParaRPr lang="en-US" sz="36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$2.9 billion </a:t>
            </a: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health authority spending on long-term care (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45% 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600" b="1" kern="100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five yrs.)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$1.9 billion (65%) </a:t>
            </a: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all spending for long-term care was on contracted </a:t>
            </a:r>
            <a:r>
              <a:rPr lang="en-US" sz="3600" kern="100" dirty="0">
                <a:ea typeface="Calibri" panose="020F0502020204030204" pitchFamily="34" charset="0"/>
                <a:cs typeface="Arial" panose="020B0604020202020204" pitchFamily="34" charset="0"/>
              </a:rPr>
              <a:t>(for-profit and non-profit) </a:t>
            </a: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operators </a:t>
            </a:r>
            <a:b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kern="100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5% 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600" b="1" kern="100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five yrs.)</a:t>
            </a:r>
            <a:r>
              <a:rPr lang="en-US" sz="3600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E998522-BF44-995A-2427-66B4C8120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4" t="-660" r="6451" b="660"/>
          <a:stretch/>
        </p:blipFill>
        <p:spPr>
          <a:xfrm>
            <a:off x="11353800" y="813900"/>
            <a:ext cx="6934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77B5-D816-5982-D3BA-AB8A8749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8454F"/>
                </a:solidFill>
              </a:rPr>
              <a:t>Allocation of Funding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E78F-B3AE-2C33-5A00-168203F1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21C636-F082-01FD-944E-0AA99BC35755}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32B36-37A8-8DC9-DA38-17A6782446ED}"/>
              </a:ext>
            </a:extLst>
          </p:cNvPr>
          <p:cNvSpPr txBox="1"/>
          <p:nvPr/>
        </p:nvSpPr>
        <p:spPr>
          <a:xfrm>
            <a:off x="8153400" y="1443798"/>
            <a:ext cx="9982200" cy="6782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US" sz="24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3200" b="1" kern="100" dirty="0">
                <a:solidFill>
                  <a:srgbClr val="08454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the past 5 years:</a:t>
            </a:r>
          </a:p>
          <a:p>
            <a:pPr lvl="0">
              <a:lnSpc>
                <a:spcPct val="107000"/>
              </a:lnSpc>
            </a:pPr>
            <a:endParaRPr lang="en-US" sz="32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33% </a:t>
            </a: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direct care costs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33% </a:t>
            </a: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non-direct care staff compensation</a:t>
            </a:r>
          </a:p>
          <a:p>
            <a:pPr>
              <a:lnSpc>
                <a:spcPct val="107000"/>
              </a:lnSpc>
            </a:pP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18% </a:t>
            </a: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capital building costs</a:t>
            </a:r>
            <a:endParaRPr lang="en-US" sz="32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3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61% </a:t>
            </a: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the cost of supplies/administration/other</a:t>
            </a:r>
          </a:p>
          <a:p>
            <a:pPr>
              <a:lnSpc>
                <a:spcPct val="107000"/>
              </a:lnSpc>
            </a:pPr>
            <a:endParaRPr lang="en-US" sz="3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113% </a:t>
            </a:r>
            <a:r>
              <a:rPr lang="en-US" sz="32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profit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B88EB-AD27-6635-12B0-FEF2D269DB8B}"/>
              </a:ext>
            </a:extLst>
          </p:cNvPr>
          <p:cNvSpPr txBox="1"/>
          <p:nvPr/>
        </p:nvSpPr>
        <p:spPr>
          <a:xfrm>
            <a:off x="990600" y="1943100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Expenditures – Contracted Long-Term Care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809B3-851B-B61E-3ABA-0CD486B5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16518"/>
            <a:ext cx="2971800" cy="3106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FFCE2-46EE-33DA-34FD-BE8DED663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37" y="5522844"/>
            <a:ext cx="4867463" cy="32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Differences: For-Profit and Not-For-Profit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609600" y="20193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750A0-C9ED-0A5A-BBD3-E113DC344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/>
          <a:stretch/>
        </p:blipFill>
        <p:spPr bwMode="auto">
          <a:xfrm>
            <a:off x="1524000" y="2522538"/>
            <a:ext cx="14527659" cy="5589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000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Direct Care Staffing Expenditures Per Bed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609600" y="20193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8F217-E421-FBBF-366D-C29D48038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7" y="1562099"/>
            <a:ext cx="16078200" cy="706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70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Funded vs. Delivered Care Hours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609600" y="20193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D6E3B-ED6F-F327-3E29-D87F6CE3E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3618"/>
            <a:ext cx="14191645" cy="6439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7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Building Expenses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609600" y="20193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57E3E-6E91-CCE4-60A6-13C58873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05" y="2324100"/>
            <a:ext cx="135451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9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321D-7C3A-8254-729F-73CF6168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4018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8454F"/>
                </a:solidFill>
              </a:rPr>
              <a:t>Profit</a:t>
            </a:r>
            <a:endParaRPr lang="en-US" dirty="0">
              <a:solidFill>
                <a:srgbClr val="08454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6345-E09A-12DC-5112-395EF16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082183-790E-5A96-C5DD-17BAFFFCD8C5}"/>
              </a:ext>
            </a:extLst>
          </p:cNvPr>
          <p:cNvCxnSpPr>
            <a:cxnSpLocks/>
          </p:cNvCxnSpPr>
          <p:nvPr/>
        </p:nvCxnSpPr>
        <p:spPr>
          <a:xfrm>
            <a:off x="609600" y="1417638"/>
            <a:ext cx="2286000" cy="0"/>
          </a:xfrm>
          <a:prstGeom prst="line">
            <a:avLst/>
          </a:prstGeom>
          <a:ln w="57150">
            <a:solidFill>
              <a:srgbClr val="1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3F17A1-14EF-9094-0F4D-049EBA13DBB3}"/>
              </a:ext>
            </a:extLst>
          </p:cNvPr>
          <p:cNvSpPr txBox="1"/>
          <p:nvPr/>
        </p:nvSpPr>
        <p:spPr>
          <a:xfrm>
            <a:off x="609600" y="20193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342900" indent="-342900">
              <a:buAutoNum type="arabicPeriod"/>
            </a:pPr>
            <a:endParaRPr lang="en-CA" sz="2400" b="1" dirty="0"/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581B9-A4A8-A67B-4A6D-9DA92FDECBCD}"/>
              </a:ext>
            </a:extLst>
          </p:cNvPr>
          <p:cNvSpPr txBox="1"/>
          <p:nvPr/>
        </p:nvSpPr>
        <p:spPr>
          <a:xfrm>
            <a:off x="1053550" y="2171700"/>
            <a:ext cx="15100850" cy="211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74% </a:t>
            </a:r>
            <a:r>
              <a:rPr lang="en-US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facilities made a profit (</a:t>
            </a:r>
            <a:r>
              <a:rPr lang="en-US" sz="4400" b="1" kern="100" dirty="0"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en-US" sz="4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4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r>
              <a:rPr lang="en-US" sz="4400" b="1" kern="100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five yrs.)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80% </a:t>
            </a:r>
            <a:r>
              <a:rPr lang="en-US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profit concentrated in </a:t>
            </a:r>
            <a:r>
              <a:rPr lang="en-US" sz="4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20% </a:t>
            </a:r>
            <a:r>
              <a:rPr lang="en-US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facilities</a:t>
            </a:r>
            <a:br>
              <a:rPr lang="en-US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CA" sz="1800" dirty="0"/>
          </a:p>
          <a:p>
            <a:endParaRPr lang="en-CA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217B9-DFAD-3DAB-6BE8-41EEEF81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619500"/>
            <a:ext cx="9589317" cy="49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14988</TotalTime>
  <Words>611</Words>
  <Application>Microsoft Office PowerPoint</Application>
  <PresentationFormat>Custom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Symbol</vt:lpstr>
      <vt:lpstr>Arial</vt:lpstr>
      <vt:lpstr>Open Sans ExtraBold</vt:lpstr>
      <vt:lpstr>Calibri</vt:lpstr>
      <vt:lpstr>Open Sans</vt:lpstr>
      <vt:lpstr>Office Theme</vt:lpstr>
      <vt:lpstr>Custom Design</vt:lpstr>
      <vt:lpstr>PowerPoint Presentation</vt:lpstr>
      <vt:lpstr>Changing Landscape of Long-Term Care</vt:lpstr>
      <vt:lpstr>Long-Term Care Funding</vt:lpstr>
      <vt:lpstr>Allocation of Funding</vt:lpstr>
      <vt:lpstr>Differences: For-Profit and Not-For-Profit</vt:lpstr>
      <vt:lpstr>Direct Care Staffing Expenditures Per Bed</vt:lpstr>
      <vt:lpstr>Funded vs. Delivered Care Hours</vt:lpstr>
      <vt:lpstr>Building Expenses</vt:lpstr>
      <vt:lpstr>Profit</vt:lpstr>
      <vt:lpstr>For-Profit vs. Not-For-Profit Facilities</vt:lpstr>
      <vt:lpstr>Conclusions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Presentation July 19</dc:title>
  <dc:creator>Parent, Gabrielle HLTH:EX</dc:creator>
  <cp:lastModifiedBy>Harbord, Chris HLTH:EX</cp:lastModifiedBy>
  <cp:revision>289</cp:revision>
  <cp:lastPrinted>2023-09-24T00:06:32Z</cp:lastPrinted>
  <dcterms:created xsi:type="dcterms:W3CDTF">2006-08-16T00:00:00Z</dcterms:created>
  <dcterms:modified xsi:type="dcterms:W3CDTF">2023-09-24T23:19:22Z</dcterms:modified>
  <dc:identifier>DAEkSIIK0Qs</dc:identifier>
</cp:coreProperties>
</file>