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55" r:id="rId2"/>
    <p:sldMasterId id="2147483668" r:id="rId3"/>
  </p:sldMasterIdLst>
  <p:notesMasterIdLst>
    <p:notesMasterId r:id="rId31"/>
  </p:notesMasterIdLst>
  <p:sldIdLst>
    <p:sldId id="282" r:id="rId4"/>
    <p:sldId id="258" r:id="rId5"/>
    <p:sldId id="283" r:id="rId6"/>
    <p:sldId id="284" r:id="rId7"/>
    <p:sldId id="260" r:id="rId8"/>
    <p:sldId id="292" r:id="rId9"/>
    <p:sldId id="289" r:id="rId10"/>
    <p:sldId id="290" r:id="rId11"/>
    <p:sldId id="285" r:id="rId12"/>
    <p:sldId id="262" r:id="rId13"/>
    <p:sldId id="291" r:id="rId14"/>
    <p:sldId id="265" r:id="rId15"/>
    <p:sldId id="287" r:id="rId16"/>
    <p:sldId id="280" r:id="rId17"/>
    <p:sldId id="266" r:id="rId18"/>
    <p:sldId id="277" r:id="rId19"/>
    <p:sldId id="281" r:id="rId20"/>
    <p:sldId id="267" r:id="rId21"/>
    <p:sldId id="273" r:id="rId22"/>
    <p:sldId id="274" r:id="rId23"/>
    <p:sldId id="275" r:id="rId24"/>
    <p:sldId id="276" r:id="rId25"/>
    <p:sldId id="268" r:id="rId26"/>
    <p:sldId id="269" r:id="rId27"/>
    <p:sldId id="271" r:id="rId28"/>
    <p:sldId id="293" r:id="rId29"/>
    <p:sldId id="272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D91"/>
    <a:srgbClr val="347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15" autoAdjust="0"/>
  </p:normalViewPr>
  <p:slideViewPr>
    <p:cSldViewPr>
      <p:cViewPr>
        <p:scale>
          <a:sx n="100" d="100"/>
          <a:sy n="100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B55E6-86E7-4D9D-952B-53F0229287E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BEC88D1-8FB3-4FEF-A7EB-996CBA70FE96}">
      <dgm:prSet phldrT="[Text]" custT="1"/>
      <dgm:spPr/>
      <dgm:t>
        <a:bodyPr/>
        <a:lstStyle/>
        <a:p>
          <a:r>
            <a:rPr lang="en-CA" sz="1600" b="1" dirty="0" smtClean="0"/>
            <a:t>Approx. 25,000 Residents</a:t>
          </a:r>
          <a:endParaRPr lang="en-CA" sz="1600" b="1" dirty="0"/>
        </a:p>
      </dgm:t>
    </dgm:pt>
    <dgm:pt modelId="{3B8C4459-9C61-4874-9545-4CD11B2945EC}" type="parTrans" cxnId="{EA6D2FBC-2E1C-48D0-BD05-050EE001A2D4}">
      <dgm:prSet/>
      <dgm:spPr/>
      <dgm:t>
        <a:bodyPr/>
        <a:lstStyle/>
        <a:p>
          <a:endParaRPr lang="en-CA" sz="1600"/>
        </a:p>
      </dgm:t>
    </dgm:pt>
    <dgm:pt modelId="{8A76B332-632C-4771-9AB4-B81D49FF8BDB}" type="sibTrans" cxnId="{EA6D2FBC-2E1C-48D0-BD05-050EE001A2D4}">
      <dgm:prSet/>
      <dgm:spPr/>
      <dgm:t>
        <a:bodyPr/>
        <a:lstStyle/>
        <a:p>
          <a:endParaRPr lang="en-CA" sz="1600"/>
        </a:p>
      </dgm:t>
    </dgm:pt>
    <dgm:pt modelId="{7A216041-727D-4DC7-A850-9142130072FC}" type="asst">
      <dgm:prSet phldrT="[Text]" custT="1"/>
      <dgm:spPr>
        <a:solidFill>
          <a:schemeClr val="accent2"/>
        </a:solidFill>
      </dgm:spPr>
      <dgm:t>
        <a:bodyPr/>
        <a:lstStyle/>
        <a:p>
          <a:pPr algn="l"/>
          <a:r>
            <a:rPr lang="en-CA" sz="1200" b="1" dirty="0" smtClean="0"/>
            <a:t>   Exclusions: </a:t>
          </a:r>
        </a:p>
        <a:p>
          <a:pPr algn="l"/>
          <a:r>
            <a:rPr lang="en-CA" sz="1200" b="1" dirty="0" smtClean="0"/>
            <a:t>   - Discharged</a:t>
          </a:r>
        </a:p>
        <a:p>
          <a:pPr algn="l"/>
          <a:r>
            <a:rPr lang="en-CA" sz="1200" b="1" dirty="0" smtClean="0"/>
            <a:t>   - Deceased</a:t>
          </a:r>
        </a:p>
        <a:p>
          <a:pPr algn="l"/>
          <a:r>
            <a:rPr lang="en-CA" sz="1200" b="1" dirty="0" smtClean="0"/>
            <a:t>   - Palliative</a:t>
          </a:r>
        </a:p>
        <a:p>
          <a:pPr algn="l"/>
          <a:r>
            <a:rPr lang="en-CA" sz="1200" b="1" dirty="0" smtClean="0"/>
            <a:t>   - Risk to volunteer</a:t>
          </a:r>
          <a:endParaRPr lang="en-CA" sz="1200" b="1" dirty="0"/>
        </a:p>
      </dgm:t>
    </dgm:pt>
    <dgm:pt modelId="{C8941B0D-6788-4E67-AC47-328DEFEA9EEB}" type="parTrans" cxnId="{07878DBA-CDAE-4BC4-93B6-96C98CCF49FF}">
      <dgm:prSet/>
      <dgm:spPr/>
      <dgm:t>
        <a:bodyPr/>
        <a:lstStyle/>
        <a:p>
          <a:endParaRPr lang="en-CA" sz="1600"/>
        </a:p>
      </dgm:t>
    </dgm:pt>
    <dgm:pt modelId="{81DC411F-3229-41EE-AE41-353721835D8D}" type="sibTrans" cxnId="{07878DBA-CDAE-4BC4-93B6-96C98CCF49FF}">
      <dgm:prSet/>
      <dgm:spPr/>
      <dgm:t>
        <a:bodyPr/>
        <a:lstStyle/>
        <a:p>
          <a:endParaRPr lang="en-CA" sz="1600"/>
        </a:p>
      </dgm:t>
    </dgm:pt>
    <dgm:pt modelId="{D22FBF12-E241-4E8F-AE18-E8202823F045}">
      <dgm:prSet phldrT="[Text]" custT="1"/>
      <dgm:spPr/>
      <dgm:t>
        <a:bodyPr/>
        <a:lstStyle/>
        <a:p>
          <a:r>
            <a:rPr lang="en-CA" sz="1600" b="1" dirty="0" smtClean="0"/>
            <a:t>22,162 residents approached</a:t>
          </a:r>
          <a:endParaRPr lang="en-CA" sz="1600" b="1" dirty="0"/>
        </a:p>
      </dgm:t>
    </dgm:pt>
    <dgm:pt modelId="{221767AD-D215-404B-9E0A-0DBFD240B00C}" type="parTrans" cxnId="{C1F1E723-EB25-4D0D-A5C0-65FCEC9786BB}">
      <dgm:prSet/>
      <dgm:spPr/>
      <dgm:t>
        <a:bodyPr/>
        <a:lstStyle/>
        <a:p>
          <a:endParaRPr lang="en-CA" sz="1600"/>
        </a:p>
      </dgm:t>
    </dgm:pt>
    <dgm:pt modelId="{A1E5FBF6-5F48-442C-BC6D-10D09209AC1F}" type="sibTrans" cxnId="{C1F1E723-EB25-4D0D-A5C0-65FCEC9786BB}">
      <dgm:prSet/>
      <dgm:spPr/>
      <dgm:t>
        <a:bodyPr/>
        <a:lstStyle/>
        <a:p>
          <a:endParaRPr lang="en-CA" sz="1600"/>
        </a:p>
      </dgm:t>
    </dgm:pt>
    <dgm:pt modelId="{E4C45C10-E9D2-406A-ADDF-4574970936FB}">
      <dgm:prSet phldrT="[Text]" custT="1"/>
      <dgm:spPr/>
      <dgm:t>
        <a:bodyPr/>
        <a:lstStyle/>
        <a:p>
          <a:r>
            <a:rPr lang="en-CA" sz="1600" b="1" dirty="0" smtClean="0"/>
            <a:t>9,604 surveys completed to date</a:t>
          </a:r>
          <a:endParaRPr lang="en-CA" sz="1600" b="1" dirty="0"/>
        </a:p>
      </dgm:t>
    </dgm:pt>
    <dgm:pt modelId="{35AEB7C2-9551-4078-804D-E9490AE7FA7F}" type="parTrans" cxnId="{630225C5-3079-4007-A6D4-72E968318D71}">
      <dgm:prSet/>
      <dgm:spPr/>
      <dgm:t>
        <a:bodyPr/>
        <a:lstStyle/>
        <a:p>
          <a:endParaRPr lang="en-CA" sz="1600"/>
        </a:p>
      </dgm:t>
    </dgm:pt>
    <dgm:pt modelId="{101C7C58-5A42-4EC3-8331-FCC367523C25}" type="sibTrans" cxnId="{630225C5-3079-4007-A6D4-72E968318D71}">
      <dgm:prSet/>
      <dgm:spPr/>
      <dgm:t>
        <a:bodyPr/>
        <a:lstStyle/>
        <a:p>
          <a:endParaRPr lang="en-CA" sz="1600"/>
        </a:p>
      </dgm:t>
    </dgm:pt>
    <dgm:pt modelId="{3FA02A95-AF3D-40A8-B606-FC4B1955A4B2}">
      <dgm:prSet phldrT="[Text]" custT="1"/>
      <dgm:spPr/>
      <dgm:t>
        <a:bodyPr/>
        <a:lstStyle/>
        <a:p>
          <a:r>
            <a:rPr lang="en-CA" sz="1600" b="1" dirty="0" smtClean="0"/>
            <a:t>19,906 MFV received</a:t>
          </a:r>
          <a:endParaRPr lang="en-CA" sz="1600" b="1" dirty="0"/>
        </a:p>
      </dgm:t>
    </dgm:pt>
    <dgm:pt modelId="{4689EB26-713E-4D28-91CA-2A52A0A77ADD}" type="parTrans" cxnId="{EEFA95F8-3DD6-4D3B-9971-7AEED1BFC88F}">
      <dgm:prSet/>
      <dgm:spPr/>
      <dgm:t>
        <a:bodyPr/>
        <a:lstStyle/>
        <a:p>
          <a:endParaRPr lang="en-CA"/>
        </a:p>
      </dgm:t>
    </dgm:pt>
    <dgm:pt modelId="{20C401F3-E4B2-433A-A58B-15B5C5C7650B}" type="sibTrans" cxnId="{EEFA95F8-3DD6-4D3B-9971-7AEED1BFC88F}">
      <dgm:prSet/>
      <dgm:spPr/>
      <dgm:t>
        <a:bodyPr/>
        <a:lstStyle/>
        <a:p>
          <a:endParaRPr lang="en-CA"/>
        </a:p>
      </dgm:t>
    </dgm:pt>
    <dgm:pt modelId="{E4D63BCF-70BE-497F-807D-925AA1EDB805}">
      <dgm:prSet phldrT="[Text]" custT="1"/>
      <dgm:spPr/>
      <dgm:t>
        <a:bodyPr/>
        <a:lstStyle/>
        <a:p>
          <a:r>
            <a:rPr lang="en-CA" sz="1600" b="1" dirty="0" smtClean="0"/>
            <a:t>9,605 surveys completed</a:t>
          </a:r>
          <a:endParaRPr lang="en-CA" sz="1600" b="1" dirty="0"/>
        </a:p>
      </dgm:t>
    </dgm:pt>
    <dgm:pt modelId="{ADCD4DDE-89C6-4F9C-93BA-2A639AE24101}" type="parTrans" cxnId="{695AAA45-6DE2-4891-BDDD-D0C57CF1C4B0}">
      <dgm:prSet/>
      <dgm:spPr/>
      <dgm:t>
        <a:bodyPr/>
        <a:lstStyle/>
        <a:p>
          <a:endParaRPr lang="en-CA"/>
        </a:p>
      </dgm:t>
    </dgm:pt>
    <dgm:pt modelId="{53B746A1-3D42-4A91-8B20-24D27EA8F9A7}" type="sibTrans" cxnId="{695AAA45-6DE2-4891-BDDD-D0C57CF1C4B0}">
      <dgm:prSet/>
      <dgm:spPr/>
      <dgm:t>
        <a:bodyPr/>
        <a:lstStyle/>
        <a:p>
          <a:endParaRPr lang="en-CA"/>
        </a:p>
      </dgm:t>
    </dgm:pt>
    <dgm:pt modelId="{F9BBE765-3ABA-4677-B232-BC0DBDF1A9CB}" type="pres">
      <dgm:prSet presAssocID="{09EB55E6-86E7-4D9D-952B-53F022928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A9290214-9A92-4CA0-9A7C-733F6AE5AC76}" type="pres">
      <dgm:prSet presAssocID="{9BEC88D1-8FB3-4FEF-A7EB-996CBA70FE96}" presName="hierRoot1" presStyleCnt="0">
        <dgm:presLayoutVars>
          <dgm:hierBranch val="init"/>
        </dgm:presLayoutVars>
      </dgm:prSet>
      <dgm:spPr/>
    </dgm:pt>
    <dgm:pt modelId="{796DFD0F-7357-4CA0-8410-5AF0EA9D7E5A}" type="pres">
      <dgm:prSet presAssocID="{9BEC88D1-8FB3-4FEF-A7EB-996CBA70FE96}" presName="rootComposite1" presStyleCnt="0"/>
      <dgm:spPr/>
    </dgm:pt>
    <dgm:pt modelId="{BBADF28D-2208-4391-AE85-01F6E72548B4}" type="pres">
      <dgm:prSet presAssocID="{9BEC88D1-8FB3-4FEF-A7EB-996CBA70FE96}" presName="rootText1" presStyleLbl="node0" presStyleIdx="0" presStyleCnt="1" custLinFactNeighborX="824" custLinFactNeighborY="-36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2EE86DE-E4D4-4E6E-BEED-2A59EB10702F}" type="pres">
      <dgm:prSet presAssocID="{9BEC88D1-8FB3-4FEF-A7EB-996CBA70FE96}" presName="rootConnector1" presStyleLbl="node1" presStyleIdx="0" presStyleCnt="0"/>
      <dgm:spPr/>
      <dgm:t>
        <a:bodyPr/>
        <a:lstStyle/>
        <a:p>
          <a:endParaRPr lang="en-CA"/>
        </a:p>
      </dgm:t>
    </dgm:pt>
    <dgm:pt modelId="{356A1601-CD45-45F9-BF17-156E694B9D72}" type="pres">
      <dgm:prSet presAssocID="{9BEC88D1-8FB3-4FEF-A7EB-996CBA70FE96}" presName="hierChild2" presStyleCnt="0"/>
      <dgm:spPr/>
    </dgm:pt>
    <dgm:pt modelId="{09B37162-E3AD-4619-B8CE-DE77B46B6F06}" type="pres">
      <dgm:prSet presAssocID="{221767AD-D215-404B-9E0A-0DBFD240B00C}" presName="Name37" presStyleLbl="parChTrans1D2" presStyleIdx="0" presStyleCnt="3"/>
      <dgm:spPr/>
      <dgm:t>
        <a:bodyPr/>
        <a:lstStyle/>
        <a:p>
          <a:endParaRPr lang="en-CA"/>
        </a:p>
      </dgm:t>
    </dgm:pt>
    <dgm:pt modelId="{DDEE11DE-3D0F-41AC-8601-EB45C7BA0C6C}" type="pres">
      <dgm:prSet presAssocID="{D22FBF12-E241-4E8F-AE18-E8202823F045}" presName="hierRoot2" presStyleCnt="0">
        <dgm:presLayoutVars>
          <dgm:hierBranch val="init"/>
        </dgm:presLayoutVars>
      </dgm:prSet>
      <dgm:spPr/>
    </dgm:pt>
    <dgm:pt modelId="{0D79F706-7A0E-4F64-8475-70FC51E42F81}" type="pres">
      <dgm:prSet presAssocID="{D22FBF12-E241-4E8F-AE18-E8202823F045}" presName="rootComposite" presStyleCnt="0"/>
      <dgm:spPr/>
    </dgm:pt>
    <dgm:pt modelId="{B1114390-BD44-4D99-AF2A-1C96BC64CA50}" type="pres">
      <dgm:prSet presAssocID="{D22FBF12-E241-4E8F-AE18-E8202823F045}" presName="rootText" presStyleLbl="node2" presStyleIdx="0" presStyleCnt="2" custLinFactNeighborX="824" custLinFactNeighborY="56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DF32A15-BFFC-4715-8987-874DBC2E1F92}" type="pres">
      <dgm:prSet presAssocID="{D22FBF12-E241-4E8F-AE18-E8202823F045}" presName="rootConnector" presStyleLbl="node2" presStyleIdx="0" presStyleCnt="2"/>
      <dgm:spPr/>
      <dgm:t>
        <a:bodyPr/>
        <a:lstStyle/>
        <a:p>
          <a:endParaRPr lang="en-CA"/>
        </a:p>
      </dgm:t>
    </dgm:pt>
    <dgm:pt modelId="{B2E82536-3381-43A8-8F11-9D0680F8E562}" type="pres">
      <dgm:prSet presAssocID="{D22FBF12-E241-4E8F-AE18-E8202823F045}" presName="hierChild4" presStyleCnt="0"/>
      <dgm:spPr/>
    </dgm:pt>
    <dgm:pt modelId="{0ADD730A-A5D4-4DFD-9387-0FAC758E1703}" type="pres">
      <dgm:prSet presAssocID="{ADCD4DDE-89C6-4F9C-93BA-2A639AE24101}" presName="Name37" presStyleLbl="parChTrans1D3" presStyleIdx="0" presStyleCnt="2"/>
      <dgm:spPr/>
      <dgm:t>
        <a:bodyPr/>
        <a:lstStyle/>
        <a:p>
          <a:endParaRPr lang="en-CA"/>
        </a:p>
      </dgm:t>
    </dgm:pt>
    <dgm:pt modelId="{B2E63064-A0B1-4AC6-85D6-AE4965F9CB31}" type="pres">
      <dgm:prSet presAssocID="{E4D63BCF-70BE-497F-807D-925AA1EDB805}" presName="hierRoot2" presStyleCnt="0">
        <dgm:presLayoutVars>
          <dgm:hierBranch val="init"/>
        </dgm:presLayoutVars>
      </dgm:prSet>
      <dgm:spPr/>
    </dgm:pt>
    <dgm:pt modelId="{753E5F78-3AA9-4FAA-AD69-2DDD74ED2927}" type="pres">
      <dgm:prSet presAssocID="{E4D63BCF-70BE-497F-807D-925AA1EDB805}" presName="rootComposite" presStyleCnt="0"/>
      <dgm:spPr/>
    </dgm:pt>
    <dgm:pt modelId="{0C65CD04-5141-4150-81FE-2842C2773369}" type="pres">
      <dgm:prSet presAssocID="{E4D63BCF-70BE-497F-807D-925AA1EDB805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14CC356-DB21-4194-AE63-D2685FB68A67}" type="pres">
      <dgm:prSet presAssocID="{E4D63BCF-70BE-497F-807D-925AA1EDB805}" presName="rootConnector" presStyleLbl="node3" presStyleIdx="0" presStyleCnt="2"/>
      <dgm:spPr/>
      <dgm:t>
        <a:bodyPr/>
        <a:lstStyle/>
        <a:p>
          <a:endParaRPr lang="en-CA"/>
        </a:p>
      </dgm:t>
    </dgm:pt>
    <dgm:pt modelId="{1682D44C-4CE9-4ACF-B85F-D984F386A675}" type="pres">
      <dgm:prSet presAssocID="{E4D63BCF-70BE-497F-807D-925AA1EDB805}" presName="hierChild4" presStyleCnt="0"/>
      <dgm:spPr/>
    </dgm:pt>
    <dgm:pt modelId="{7AB6C462-1D82-47FE-A289-CC846AD5595C}" type="pres">
      <dgm:prSet presAssocID="{E4D63BCF-70BE-497F-807D-925AA1EDB805}" presName="hierChild5" presStyleCnt="0"/>
      <dgm:spPr/>
    </dgm:pt>
    <dgm:pt modelId="{705AA405-E1E4-42BE-9A8E-9E4DD26D7FCC}" type="pres">
      <dgm:prSet presAssocID="{D22FBF12-E241-4E8F-AE18-E8202823F045}" presName="hierChild5" presStyleCnt="0"/>
      <dgm:spPr/>
    </dgm:pt>
    <dgm:pt modelId="{BDEC14F4-5E9A-459A-891B-21528579E861}" type="pres">
      <dgm:prSet presAssocID="{4689EB26-713E-4D28-91CA-2A52A0A77ADD}" presName="Name37" presStyleLbl="parChTrans1D2" presStyleIdx="1" presStyleCnt="3"/>
      <dgm:spPr/>
      <dgm:t>
        <a:bodyPr/>
        <a:lstStyle/>
        <a:p>
          <a:endParaRPr lang="en-CA"/>
        </a:p>
      </dgm:t>
    </dgm:pt>
    <dgm:pt modelId="{7EC5F787-04BB-4476-B2FE-E0C26A4FC727}" type="pres">
      <dgm:prSet presAssocID="{3FA02A95-AF3D-40A8-B606-FC4B1955A4B2}" presName="hierRoot2" presStyleCnt="0">
        <dgm:presLayoutVars>
          <dgm:hierBranch val="init"/>
        </dgm:presLayoutVars>
      </dgm:prSet>
      <dgm:spPr/>
    </dgm:pt>
    <dgm:pt modelId="{2AB0E648-80D6-4A78-B0F0-165B74B70C07}" type="pres">
      <dgm:prSet presAssocID="{3FA02A95-AF3D-40A8-B606-FC4B1955A4B2}" presName="rootComposite" presStyleCnt="0"/>
      <dgm:spPr/>
    </dgm:pt>
    <dgm:pt modelId="{3508CEEB-2B3C-4627-A6BC-73FC610BF8EA}" type="pres">
      <dgm:prSet presAssocID="{3FA02A95-AF3D-40A8-B606-FC4B1955A4B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F1A6BAD-447B-473E-A8AB-9F2368AF31AE}" type="pres">
      <dgm:prSet presAssocID="{3FA02A95-AF3D-40A8-B606-FC4B1955A4B2}" presName="rootConnector" presStyleLbl="node2" presStyleIdx="1" presStyleCnt="2"/>
      <dgm:spPr/>
      <dgm:t>
        <a:bodyPr/>
        <a:lstStyle/>
        <a:p>
          <a:endParaRPr lang="en-CA"/>
        </a:p>
      </dgm:t>
    </dgm:pt>
    <dgm:pt modelId="{CA57F3B5-B225-4649-872A-734FF4797C3F}" type="pres">
      <dgm:prSet presAssocID="{3FA02A95-AF3D-40A8-B606-FC4B1955A4B2}" presName="hierChild4" presStyleCnt="0"/>
      <dgm:spPr/>
    </dgm:pt>
    <dgm:pt modelId="{7B1DE477-AA2B-4C3D-A4C0-8171E9F90A13}" type="pres">
      <dgm:prSet presAssocID="{35AEB7C2-9551-4078-804D-E9490AE7FA7F}" presName="Name37" presStyleLbl="parChTrans1D3" presStyleIdx="1" presStyleCnt="2"/>
      <dgm:spPr/>
      <dgm:t>
        <a:bodyPr/>
        <a:lstStyle/>
        <a:p>
          <a:endParaRPr lang="en-CA"/>
        </a:p>
      </dgm:t>
    </dgm:pt>
    <dgm:pt modelId="{04C1B146-1668-4904-8E81-832A7EAAAF4E}" type="pres">
      <dgm:prSet presAssocID="{E4C45C10-E9D2-406A-ADDF-4574970936FB}" presName="hierRoot2" presStyleCnt="0">
        <dgm:presLayoutVars>
          <dgm:hierBranch val="init"/>
        </dgm:presLayoutVars>
      </dgm:prSet>
      <dgm:spPr/>
    </dgm:pt>
    <dgm:pt modelId="{F87D6C71-3C75-41FD-81AA-BDAD85D315EB}" type="pres">
      <dgm:prSet presAssocID="{E4C45C10-E9D2-406A-ADDF-4574970936FB}" presName="rootComposite" presStyleCnt="0"/>
      <dgm:spPr/>
    </dgm:pt>
    <dgm:pt modelId="{9540CCA3-6000-43B0-BB6F-C2370E6AB95C}" type="pres">
      <dgm:prSet presAssocID="{E4C45C10-E9D2-406A-ADDF-4574970936FB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095E344-6370-401F-A871-CF1CCCA42E5F}" type="pres">
      <dgm:prSet presAssocID="{E4C45C10-E9D2-406A-ADDF-4574970936FB}" presName="rootConnector" presStyleLbl="node3" presStyleIdx="1" presStyleCnt="2"/>
      <dgm:spPr/>
      <dgm:t>
        <a:bodyPr/>
        <a:lstStyle/>
        <a:p>
          <a:endParaRPr lang="en-CA"/>
        </a:p>
      </dgm:t>
    </dgm:pt>
    <dgm:pt modelId="{A28122DB-5E9D-496A-A4AF-31238D0ABCB5}" type="pres">
      <dgm:prSet presAssocID="{E4C45C10-E9D2-406A-ADDF-4574970936FB}" presName="hierChild4" presStyleCnt="0"/>
      <dgm:spPr/>
    </dgm:pt>
    <dgm:pt modelId="{BFEAB00A-130F-454F-B22B-6A22CBD7A93E}" type="pres">
      <dgm:prSet presAssocID="{E4C45C10-E9D2-406A-ADDF-4574970936FB}" presName="hierChild5" presStyleCnt="0"/>
      <dgm:spPr/>
    </dgm:pt>
    <dgm:pt modelId="{DAB564E4-1F14-4146-AA23-AE19C5FDB150}" type="pres">
      <dgm:prSet presAssocID="{3FA02A95-AF3D-40A8-B606-FC4B1955A4B2}" presName="hierChild5" presStyleCnt="0"/>
      <dgm:spPr/>
    </dgm:pt>
    <dgm:pt modelId="{2BE7B674-EA96-4498-A66E-AD473952073C}" type="pres">
      <dgm:prSet presAssocID="{9BEC88D1-8FB3-4FEF-A7EB-996CBA70FE96}" presName="hierChild3" presStyleCnt="0"/>
      <dgm:spPr/>
    </dgm:pt>
    <dgm:pt modelId="{E4B66945-5B1A-4EE8-A40B-0E7B2F87CC95}" type="pres">
      <dgm:prSet presAssocID="{C8941B0D-6788-4E67-AC47-328DEFEA9EEB}" presName="Name111" presStyleLbl="parChTrans1D2" presStyleIdx="2" presStyleCnt="3"/>
      <dgm:spPr/>
      <dgm:t>
        <a:bodyPr/>
        <a:lstStyle/>
        <a:p>
          <a:endParaRPr lang="en-CA"/>
        </a:p>
      </dgm:t>
    </dgm:pt>
    <dgm:pt modelId="{530177FE-C79C-4A26-91A9-F796D440D5EC}" type="pres">
      <dgm:prSet presAssocID="{7A216041-727D-4DC7-A850-9142130072FC}" presName="hierRoot3" presStyleCnt="0">
        <dgm:presLayoutVars>
          <dgm:hierBranch val="init"/>
        </dgm:presLayoutVars>
      </dgm:prSet>
      <dgm:spPr/>
    </dgm:pt>
    <dgm:pt modelId="{E1E76CC8-AF53-4E35-A6E5-331BC2C04030}" type="pres">
      <dgm:prSet presAssocID="{7A216041-727D-4DC7-A850-9142130072FC}" presName="rootComposite3" presStyleCnt="0"/>
      <dgm:spPr/>
    </dgm:pt>
    <dgm:pt modelId="{1AB1B997-746D-4C3E-8240-B3AB57F0237A}" type="pres">
      <dgm:prSet presAssocID="{7A216041-727D-4DC7-A850-9142130072FC}" presName="rootText3" presStyleLbl="asst1" presStyleIdx="0" presStyleCnt="1" custScaleX="108159" custScaleY="179675" custLinFactX="23000" custLinFactNeighborX="100000" custLinFactNeighborY="-61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0DD19B5-C963-411B-B662-632C480859E4}" type="pres">
      <dgm:prSet presAssocID="{7A216041-727D-4DC7-A850-9142130072FC}" presName="rootConnector3" presStyleLbl="asst1" presStyleIdx="0" presStyleCnt="1"/>
      <dgm:spPr/>
      <dgm:t>
        <a:bodyPr/>
        <a:lstStyle/>
        <a:p>
          <a:endParaRPr lang="en-CA"/>
        </a:p>
      </dgm:t>
    </dgm:pt>
    <dgm:pt modelId="{14E27A73-85CC-4603-98A3-3E2C54E071E9}" type="pres">
      <dgm:prSet presAssocID="{7A216041-727D-4DC7-A850-9142130072FC}" presName="hierChild6" presStyleCnt="0"/>
      <dgm:spPr/>
    </dgm:pt>
    <dgm:pt modelId="{132E6361-80A1-464F-AEE0-72EB8BFE51B7}" type="pres">
      <dgm:prSet presAssocID="{7A216041-727D-4DC7-A850-9142130072FC}" presName="hierChild7" presStyleCnt="0"/>
      <dgm:spPr/>
    </dgm:pt>
  </dgm:ptLst>
  <dgm:cxnLst>
    <dgm:cxn modelId="{42C55412-2E39-47B2-9C94-AACC7317C274}" type="presOf" srcId="{E4D63BCF-70BE-497F-807D-925AA1EDB805}" destId="{0C65CD04-5141-4150-81FE-2842C2773369}" srcOrd="0" destOrd="0" presId="urn:microsoft.com/office/officeart/2005/8/layout/orgChart1"/>
    <dgm:cxn modelId="{630225C5-3079-4007-A6D4-72E968318D71}" srcId="{3FA02A95-AF3D-40A8-B606-FC4B1955A4B2}" destId="{E4C45C10-E9D2-406A-ADDF-4574970936FB}" srcOrd="0" destOrd="0" parTransId="{35AEB7C2-9551-4078-804D-E9490AE7FA7F}" sibTransId="{101C7C58-5A42-4EC3-8331-FCC367523C25}"/>
    <dgm:cxn modelId="{329AE2D1-B311-45BE-B7B2-F4FB71CCFCE7}" type="presOf" srcId="{221767AD-D215-404B-9E0A-0DBFD240B00C}" destId="{09B37162-E3AD-4619-B8CE-DE77B46B6F06}" srcOrd="0" destOrd="0" presId="urn:microsoft.com/office/officeart/2005/8/layout/orgChart1"/>
    <dgm:cxn modelId="{00E82DB1-D764-46C0-86C9-9EB2CE5D4068}" type="presOf" srcId="{E4C45C10-E9D2-406A-ADDF-4574970936FB}" destId="{9540CCA3-6000-43B0-BB6F-C2370E6AB95C}" srcOrd="0" destOrd="0" presId="urn:microsoft.com/office/officeart/2005/8/layout/orgChart1"/>
    <dgm:cxn modelId="{9A00B8A5-8E96-40DE-88A2-974FA325C22C}" type="presOf" srcId="{35AEB7C2-9551-4078-804D-E9490AE7FA7F}" destId="{7B1DE477-AA2B-4C3D-A4C0-8171E9F90A13}" srcOrd="0" destOrd="0" presId="urn:microsoft.com/office/officeart/2005/8/layout/orgChart1"/>
    <dgm:cxn modelId="{EEFA95F8-3DD6-4D3B-9971-7AEED1BFC88F}" srcId="{9BEC88D1-8FB3-4FEF-A7EB-996CBA70FE96}" destId="{3FA02A95-AF3D-40A8-B606-FC4B1955A4B2}" srcOrd="2" destOrd="0" parTransId="{4689EB26-713E-4D28-91CA-2A52A0A77ADD}" sibTransId="{20C401F3-E4B2-433A-A58B-15B5C5C7650B}"/>
    <dgm:cxn modelId="{55A334B0-9FFF-4260-9CA9-18A86C850B41}" type="presOf" srcId="{ADCD4DDE-89C6-4F9C-93BA-2A639AE24101}" destId="{0ADD730A-A5D4-4DFD-9387-0FAC758E1703}" srcOrd="0" destOrd="0" presId="urn:microsoft.com/office/officeart/2005/8/layout/orgChart1"/>
    <dgm:cxn modelId="{243FA934-5866-4F45-9B86-B2D0194ED20B}" type="presOf" srcId="{D22FBF12-E241-4E8F-AE18-E8202823F045}" destId="{B1114390-BD44-4D99-AF2A-1C96BC64CA50}" srcOrd="0" destOrd="0" presId="urn:microsoft.com/office/officeart/2005/8/layout/orgChart1"/>
    <dgm:cxn modelId="{695AAA45-6DE2-4891-BDDD-D0C57CF1C4B0}" srcId="{D22FBF12-E241-4E8F-AE18-E8202823F045}" destId="{E4D63BCF-70BE-497F-807D-925AA1EDB805}" srcOrd="0" destOrd="0" parTransId="{ADCD4DDE-89C6-4F9C-93BA-2A639AE24101}" sibTransId="{53B746A1-3D42-4A91-8B20-24D27EA8F9A7}"/>
    <dgm:cxn modelId="{B6C46FAE-6047-4A98-B41C-159ED1FFF91A}" type="presOf" srcId="{7A216041-727D-4DC7-A850-9142130072FC}" destId="{1AB1B997-746D-4C3E-8240-B3AB57F0237A}" srcOrd="0" destOrd="0" presId="urn:microsoft.com/office/officeart/2005/8/layout/orgChart1"/>
    <dgm:cxn modelId="{ACEF1C99-41AA-4C7E-B4E5-7B24F1443718}" type="presOf" srcId="{09EB55E6-86E7-4D9D-952B-53F0229287E6}" destId="{F9BBE765-3ABA-4677-B232-BC0DBDF1A9CB}" srcOrd="0" destOrd="0" presId="urn:microsoft.com/office/officeart/2005/8/layout/orgChart1"/>
    <dgm:cxn modelId="{EA6D2FBC-2E1C-48D0-BD05-050EE001A2D4}" srcId="{09EB55E6-86E7-4D9D-952B-53F0229287E6}" destId="{9BEC88D1-8FB3-4FEF-A7EB-996CBA70FE96}" srcOrd="0" destOrd="0" parTransId="{3B8C4459-9C61-4874-9545-4CD11B2945EC}" sibTransId="{8A76B332-632C-4771-9AB4-B81D49FF8BDB}"/>
    <dgm:cxn modelId="{C1F1E723-EB25-4D0D-A5C0-65FCEC9786BB}" srcId="{9BEC88D1-8FB3-4FEF-A7EB-996CBA70FE96}" destId="{D22FBF12-E241-4E8F-AE18-E8202823F045}" srcOrd="1" destOrd="0" parTransId="{221767AD-D215-404B-9E0A-0DBFD240B00C}" sibTransId="{A1E5FBF6-5F48-442C-BC6D-10D09209AC1F}"/>
    <dgm:cxn modelId="{34798AE8-FD32-4DE5-B69C-869C2F271FDD}" type="presOf" srcId="{9BEC88D1-8FB3-4FEF-A7EB-996CBA70FE96}" destId="{92EE86DE-E4D4-4E6E-BEED-2A59EB10702F}" srcOrd="1" destOrd="0" presId="urn:microsoft.com/office/officeart/2005/8/layout/orgChart1"/>
    <dgm:cxn modelId="{07878DBA-CDAE-4BC4-93B6-96C98CCF49FF}" srcId="{9BEC88D1-8FB3-4FEF-A7EB-996CBA70FE96}" destId="{7A216041-727D-4DC7-A850-9142130072FC}" srcOrd="0" destOrd="0" parTransId="{C8941B0D-6788-4E67-AC47-328DEFEA9EEB}" sibTransId="{81DC411F-3229-41EE-AE41-353721835D8D}"/>
    <dgm:cxn modelId="{D507DA6C-9450-4BDB-8D15-0FF23ED28E54}" type="presOf" srcId="{E4D63BCF-70BE-497F-807D-925AA1EDB805}" destId="{D14CC356-DB21-4194-AE63-D2685FB68A67}" srcOrd="1" destOrd="0" presId="urn:microsoft.com/office/officeart/2005/8/layout/orgChart1"/>
    <dgm:cxn modelId="{A52520F3-574E-489B-BFB0-949CF203180F}" type="presOf" srcId="{3FA02A95-AF3D-40A8-B606-FC4B1955A4B2}" destId="{3508CEEB-2B3C-4627-A6BC-73FC610BF8EA}" srcOrd="0" destOrd="0" presId="urn:microsoft.com/office/officeart/2005/8/layout/orgChart1"/>
    <dgm:cxn modelId="{CF1D1A86-524A-417D-B50C-A4FD6AA08376}" type="presOf" srcId="{D22FBF12-E241-4E8F-AE18-E8202823F045}" destId="{EDF32A15-BFFC-4715-8987-874DBC2E1F92}" srcOrd="1" destOrd="0" presId="urn:microsoft.com/office/officeart/2005/8/layout/orgChart1"/>
    <dgm:cxn modelId="{1A7994E0-605F-4405-A70E-300D03274E4F}" type="presOf" srcId="{3FA02A95-AF3D-40A8-B606-FC4B1955A4B2}" destId="{2F1A6BAD-447B-473E-A8AB-9F2368AF31AE}" srcOrd="1" destOrd="0" presId="urn:microsoft.com/office/officeart/2005/8/layout/orgChart1"/>
    <dgm:cxn modelId="{1C8F53E4-9565-4791-B6DA-FF808251B64C}" type="presOf" srcId="{4689EB26-713E-4D28-91CA-2A52A0A77ADD}" destId="{BDEC14F4-5E9A-459A-891B-21528579E861}" srcOrd="0" destOrd="0" presId="urn:microsoft.com/office/officeart/2005/8/layout/orgChart1"/>
    <dgm:cxn modelId="{649E7B3B-B1E7-4BB5-AB2B-6349E81D1732}" type="presOf" srcId="{9BEC88D1-8FB3-4FEF-A7EB-996CBA70FE96}" destId="{BBADF28D-2208-4391-AE85-01F6E72548B4}" srcOrd="0" destOrd="0" presId="urn:microsoft.com/office/officeart/2005/8/layout/orgChart1"/>
    <dgm:cxn modelId="{4C2F2F1B-D1F7-4069-98FE-4E397CB9D6D3}" type="presOf" srcId="{C8941B0D-6788-4E67-AC47-328DEFEA9EEB}" destId="{E4B66945-5B1A-4EE8-A40B-0E7B2F87CC95}" srcOrd="0" destOrd="0" presId="urn:microsoft.com/office/officeart/2005/8/layout/orgChart1"/>
    <dgm:cxn modelId="{B5A63DBD-8F0B-4210-81C4-EC0B47F7C9B8}" type="presOf" srcId="{E4C45C10-E9D2-406A-ADDF-4574970936FB}" destId="{0095E344-6370-401F-A871-CF1CCCA42E5F}" srcOrd="1" destOrd="0" presId="urn:microsoft.com/office/officeart/2005/8/layout/orgChart1"/>
    <dgm:cxn modelId="{0749E763-ABE8-4746-A01A-78E3B8005F3D}" type="presOf" srcId="{7A216041-727D-4DC7-A850-9142130072FC}" destId="{60DD19B5-C963-411B-B662-632C480859E4}" srcOrd="1" destOrd="0" presId="urn:microsoft.com/office/officeart/2005/8/layout/orgChart1"/>
    <dgm:cxn modelId="{3C0E5A39-F837-45B2-86D4-BFBB8EA5ED4E}" type="presParOf" srcId="{F9BBE765-3ABA-4677-B232-BC0DBDF1A9CB}" destId="{A9290214-9A92-4CA0-9A7C-733F6AE5AC76}" srcOrd="0" destOrd="0" presId="urn:microsoft.com/office/officeart/2005/8/layout/orgChart1"/>
    <dgm:cxn modelId="{78B92EF6-DE40-4877-806A-6CD89FAEF709}" type="presParOf" srcId="{A9290214-9A92-4CA0-9A7C-733F6AE5AC76}" destId="{796DFD0F-7357-4CA0-8410-5AF0EA9D7E5A}" srcOrd="0" destOrd="0" presId="urn:microsoft.com/office/officeart/2005/8/layout/orgChart1"/>
    <dgm:cxn modelId="{8CED9E5C-BF1A-4724-9E09-8ADF263990D9}" type="presParOf" srcId="{796DFD0F-7357-4CA0-8410-5AF0EA9D7E5A}" destId="{BBADF28D-2208-4391-AE85-01F6E72548B4}" srcOrd="0" destOrd="0" presId="urn:microsoft.com/office/officeart/2005/8/layout/orgChart1"/>
    <dgm:cxn modelId="{97AFDAAA-C466-43B9-B5A5-55FBD57B94AE}" type="presParOf" srcId="{796DFD0F-7357-4CA0-8410-5AF0EA9D7E5A}" destId="{92EE86DE-E4D4-4E6E-BEED-2A59EB10702F}" srcOrd="1" destOrd="0" presId="urn:microsoft.com/office/officeart/2005/8/layout/orgChart1"/>
    <dgm:cxn modelId="{5798B5A2-9AD9-4FDA-A000-C932AF2D019A}" type="presParOf" srcId="{A9290214-9A92-4CA0-9A7C-733F6AE5AC76}" destId="{356A1601-CD45-45F9-BF17-156E694B9D72}" srcOrd="1" destOrd="0" presId="urn:microsoft.com/office/officeart/2005/8/layout/orgChart1"/>
    <dgm:cxn modelId="{708A8B2E-2113-4B49-A5E8-5AC15F520A05}" type="presParOf" srcId="{356A1601-CD45-45F9-BF17-156E694B9D72}" destId="{09B37162-E3AD-4619-B8CE-DE77B46B6F06}" srcOrd="0" destOrd="0" presId="urn:microsoft.com/office/officeart/2005/8/layout/orgChart1"/>
    <dgm:cxn modelId="{F12C828C-4D71-4027-95ED-B41736B7394F}" type="presParOf" srcId="{356A1601-CD45-45F9-BF17-156E694B9D72}" destId="{DDEE11DE-3D0F-41AC-8601-EB45C7BA0C6C}" srcOrd="1" destOrd="0" presId="urn:microsoft.com/office/officeart/2005/8/layout/orgChart1"/>
    <dgm:cxn modelId="{F36416BB-FE61-43FF-ACAC-B8C41F829966}" type="presParOf" srcId="{DDEE11DE-3D0F-41AC-8601-EB45C7BA0C6C}" destId="{0D79F706-7A0E-4F64-8475-70FC51E42F81}" srcOrd="0" destOrd="0" presId="urn:microsoft.com/office/officeart/2005/8/layout/orgChart1"/>
    <dgm:cxn modelId="{D913F00E-D44E-44C2-A90A-BC28DF5FD2E4}" type="presParOf" srcId="{0D79F706-7A0E-4F64-8475-70FC51E42F81}" destId="{B1114390-BD44-4D99-AF2A-1C96BC64CA50}" srcOrd="0" destOrd="0" presId="urn:microsoft.com/office/officeart/2005/8/layout/orgChart1"/>
    <dgm:cxn modelId="{9F1BAD2E-E57A-44D5-BBDC-5ED8B8C76ACD}" type="presParOf" srcId="{0D79F706-7A0E-4F64-8475-70FC51E42F81}" destId="{EDF32A15-BFFC-4715-8987-874DBC2E1F92}" srcOrd="1" destOrd="0" presId="urn:microsoft.com/office/officeart/2005/8/layout/orgChart1"/>
    <dgm:cxn modelId="{F00C9C83-2E18-4D1D-B297-29300A151F29}" type="presParOf" srcId="{DDEE11DE-3D0F-41AC-8601-EB45C7BA0C6C}" destId="{B2E82536-3381-43A8-8F11-9D0680F8E562}" srcOrd="1" destOrd="0" presId="urn:microsoft.com/office/officeart/2005/8/layout/orgChart1"/>
    <dgm:cxn modelId="{31288010-D971-4A31-85B8-E320CDD37F1E}" type="presParOf" srcId="{B2E82536-3381-43A8-8F11-9D0680F8E562}" destId="{0ADD730A-A5D4-4DFD-9387-0FAC758E1703}" srcOrd="0" destOrd="0" presId="urn:microsoft.com/office/officeart/2005/8/layout/orgChart1"/>
    <dgm:cxn modelId="{F9CA895F-DD8F-43E2-A980-E905D575B5AC}" type="presParOf" srcId="{B2E82536-3381-43A8-8F11-9D0680F8E562}" destId="{B2E63064-A0B1-4AC6-85D6-AE4965F9CB31}" srcOrd="1" destOrd="0" presId="urn:microsoft.com/office/officeart/2005/8/layout/orgChart1"/>
    <dgm:cxn modelId="{6B12321C-40B8-4C43-BA6A-C54ADCA7A8FF}" type="presParOf" srcId="{B2E63064-A0B1-4AC6-85D6-AE4965F9CB31}" destId="{753E5F78-3AA9-4FAA-AD69-2DDD74ED2927}" srcOrd="0" destOrd="0" presId="urn:microsoft.com/office/officeart/2005/8/layout/orgChart1"/>
    <dgm:cxn modelId="{784A64E5-2A09-4D73-BA74-3858EB6FD574}" type="presParOf" srcId="{753E5F78-3AA9-4FAA-AD69-2DDD74ED2927}" destId="{0C65CD04-5141-4150-81FE-2842C2773369}" srcOrd="0" destOrd="0" presId="urn:microsoft.com/office/officeart/2005/8/layout/orgChart1"/>
    <dgm:cxn modelId="{0B112B27-60D9-4492-987C-5D41A9C59EEF}" type="presParOf" srcId="{753E5F78-3AA9-4FAA-AD69-2DDD74ED2927}" destId="{D14CC356-DB21-4194-AE63-D2685FB68A67}" srcOrd="1" destOrd="0" presId="urn:microsoft.com/office/officeart/2005/8/layout/orgChart1"/>
    <dgm:cxn modelId="{30E8D572-E2FD-45B9-8156-A111F71D7E55}" type="presParOf" srcId="{B2E63064-A0B1-4AC6-85D6-AE4965F9CB31}" destId="{1682D44C-4CE9-4ACF-B85F-D984F386A675}" srcOrd="1" destOrd="0" presId="urn:microsoft.com/office/officeart/2005/8/layout/orgChart1"/>
    <dgm:cxn modelId="{3882AD31-54A9-466B-AF00-92A4505AF75E}" type="presParOf" srcId="{B2E63064-A0B1-4AC6-85D6-AE4965F9CB31}" destId="{7AB6C462-1D82-47FE-A289-CC846AD5595C}" srcOrd="2" destOrd="0" presId="urn:microsoft.com/office/officeart/2005/8/layout/orgChart1"/>
    <dgm:cxn modelId="{7007C499-C69F-4E4A-BA9B-04E2034A4539}" type="presParOf" srcId="{DDEE11DE-3D0F-41AC-8601-EB45C7BA0C6C}" destId="{705AA405-E1E4-42BE-9A8E-9E4DD26D7FCC}" srcOrd="2" destOrd="0" presId="urn:microsoft.com/office/officeart/2005/8/layout/orgChart1"/>
    <dgm:cxn modelId="{FA5FD536-BF38-4B2D-A426-1DB131D0F4EE}" type="presParOf" srcId="{356A1601-CD45-45F9-BF17-156E694B9D72}" destId="{BDEC14F4-5E9A-459A-891B-21528579E861}" srcOrd="2" destOrd="0" presId="urn:microsoft.com/office/officeart/2005/8/layout/orgChart1"/>
    <dgm:cxn modelId="{1C0083EA-E78B-4280-B5BC-5F376E12D99E}" type="presParOf" srcId="{356A1601-CD45-45F9-BF17-156E694B9D72}" destId="{7EC5F787-04BB-4476-B2FE-E0C26A4FC727}" srcOrd="3" destOrd="0" presId="urn:microsoft.com/office/officeart/2005/8/layout/orgChart1"/>
    <dgm:cxn modelId="{274A704C-0B53-42FD-8424-885E93DC08A0}" type="presParOf" srcId="{7EC5F787-04BB-4476-B2FE-E0C26A4FC727}" destId="{2AB0E648-80D6-4A78-B0F0-165B74B70C07}" srcOrd="0" destOrd="0" presId="urn:microsoft.com/office/officeart/2005/8/layout/orgChart1"/>
    <dgm:cxn modelId="{6379C27D-037D-4278-A1B8-71DE82E450A3}" type="presParOf" srcId="{2AB0E648-80D6-4A78-B0F0-165B74B70C07}" destId="{3508CEEB-2B3C-4627-A6BC-73FC610BF8EA}" srcOrd="0" destOrd="0" presId="urn:microsoft.com/office/officeart/2005/8/layout/orgChart1"/>
    <dgm:cxn modelId="{96F1C767-F5ED-4C66-80F7-13B8A86F8D76}" type="presParOf" srcId="{2AB0E648-80D6-4A78-B0F0-165B74B70C07}" destId="{2F1A6BAD-447B-473E-A8AB-9F2368AF31AE}" srcOrd="1" destOrd="0" presId="urn:microsoft.com/office/officeart/2005/8/layout/orgChart1"/>
    <dgm:cxn modelId="{399F0452-4E34-4DDF-AC9E-517947C8E068}" type="presParOf" srcId="{7EC5F787-04BB-4476-B2FE-E0C26A4FC727}" destId="{CA57F3B5-B225-4649-872A-734FF4797C3F}" srcOrd="1" destOrd="0" presId="urn:microsoft.com/office/officeart/2005/8/layout/orgChart1"/>
    <dgm:cxn modelId="{5B2959AF-E818-4C04-B35A-30B986D7C452}" type="presParOf" srcId="{CA57F3B5-B225-4649-872A-734FF4797C3F}" destId="{7B1DE477-AA2B-4C3D-A4C0-8171E9F90A13}" srcOrd="0" destOrd="0" presId="urn:microsoft.com/office/officeart/2005/8/layout/orgChart1"/>
    <dgm:cxn modelId="{BE6B411F-A63E-466B-8CDC-95EC3D05CBED}" type="presParOf" srcId="{CA57F3B5-B225-4649-872A-734FF4797C3F}" destId="{04C1B146-1668-4904-8E81-832A7EAAAF4E}" srcOrd="1" destOrd="0" presId="urn:microsoft.com/office/officeart/2005/8/layout/orgChart1"/>
    <dgm:cxn modelId="{11FB4EDD-0816-42A7-A8FB-C42C8235AF6B}" type="presParOf" srcId="{04C1B146-1668-4904-8E81-832A7EAAAF4E}" destId="{F87D6C71-3C75-41FD-81AA-BDAD85D315EB}" srcOrd="0" destOrd="0" presId="urn:microsoft.com/office/officeart/2005/8/layout/orgChart1"/>
    <dgm:cxn modelId="{473A897C-AF20-4039-85E9-AF10F3DCDFE0}" type="presParOf" srcId="{F87D6C71-3C75-41FD-81AA-BDAD85D315EB}" destId="{9540CCA3-6000-43B0-BB6F-C2370E6AB95C}" srcOrd="0" destOrd="0" presId="urn:microsoft.com/office/officeart/2005/8/layout/orgChart1"/>
    <dgm:cxn modelId="{4E3F24B3-5D96-4939-A617-AF7D6C5A6028}" type="presParOf" srcId="{F87D6C71-3C75-41FD-81AA-BDAD85D315EB}" destId="{0095E344-6370-401F-A871-CF1CCCA42E5F}" srcOrd="1" destOrd="0" presId="urn:microsoft.com/office/officeart/2005/8/layout/orgChart1"/>
    <dgm:cxn modelId="{C153D832-EFF5-42BA-8EC0-D8D928A2CC5D}" type="presParOf" srcId="{04C1B146-1668-4904-8E81-832A7EAAAF4E}" destId="{A28122DB-5E9D-496A-A4AF-31238D0ABCB5}" srcOrd="1" destOrd="0" presId="urn:microsoft.com/office/officeart/2005/8/layout/orgChart1"/>
    <dgm:cxn modelId="{53CE634B-BB7B-4644-9B89-34B6D76EE1A5}" type="presParOf" srcId="{04C1B146-1668-4904-8E81-832A7EAAAF4E}" destId="{BFEAB00A-130F-454F-B22B-6A22CBD7A93E}" srcOrd="2" destOrd="0" presId="urn:microsoft.com/office/officeart/2005/8/layout/orgChart1"/>
    <dgm:cxn modelId="{7E06B884-EE48-4EC8-B1C0-75D3EF2BDDF4}" type="presParOf" srcId="{7EC5F787-04BB-4476-B2FE-E0C26A4FC727}" destId="{DAB564E4-1F14-4146-AA23-AE19C5FDB150}" srcOrd="2" destOrd="0" presId="urn:microsoft.com/office/officeart/2005/8/layout/orgChart1"/>
    <dgm:cxn modelId="{684516AE-88F1-460C-8AA0-B7321660F006}" type="presParOf" srcId="{A9290214-9A92-4CA0-9A7C-733F6AE5AC76}" destId="{2BE7B674-EA96-4498-A66E-AD473952073C}" srcOrd="2" destOrd="0" presId="urn:microsoft.com/office/officeart/2005/8/layout/orgChart1"/>
    <dgm:cxn modelId="{A7FE954F-6CF0-4685-A882-07FBCEB7274F}" type="presParOf" srcId="{2BE7B674-EA96-4498-A66E-AD473952073C}" destId="{E4B66945-5B1A-4EE8-A40B-0E7B2F87CC95}" srcOrd="0" destOrd="0" presId="urn:microsoft.com/office/officeart/2005/8/layout/orgChart1"/>
    <dgm:cxn modelId="{159CF0E2-51E0-4542-992C-BA8418546B0D}" type="presParOf" srcId="{2BE7B674-EA96-4498-A66E-AD473952073C}" destId="{530177FE-C79C-4A26-91A9-F796D440D5EC}" srcOrd="1" destOrd="0" presId="urn:microsoft.com/office/officeart/2005/8/layout/orgChart1"/>
    <dgm:cxn modelId="{D102EDAD-95B5-4AE9-B8C9-E0C59B29793E}" type="presParOf" srcId="{530177FE-C79C-4A26-91A9-F796D440D5EC}" destId="{E1E76CC8-AF53-4E35-A6E5-331BC2C04030}" srcOrd="0" destOrd="0" presId="urn:microsoft.com/office/officeart/2005/8/layout/orgChart1"/>
    <dgm:cxn modelId="{1B7026E1-E4DE-424A-96F7-079B9B613FF7}" type="presParOf" srcId="{E1E76CC8-AF53-4E35-A6E5-331BC2C04030}" destId="{1AB1B997-746D-4C3E-8240-B3AB57F0237A}" srcOrd="0" destOrd="0" presId="urn:microsoft.com/office/officeart/2005/8/layout/orgChart1"/>
    <dgm:cxn modelId="{F8B672FD-9D2A-4C98-9F25-71E8836CC977}" type="presParOf" srcId="{E1E76CC8-AF53-4E35-A6E5-331BC2C04030}" destId="{60DD19B5-C963-411B-B662-632C480859E4}" srcOrd="1" destOrd="0" presId="urn:microsoft.com/office/officeart/2005/8/layout/orgChart1"/>
    <dgm:cxn modelId="{B2AE4FD2-A736-4168-915B-2060A15398A6}" type="presParOf" srcId="{530177FE-C79C-4A26-91A9-F796D440D5EC}" destId="{14E27A73-85CC-4603-98A3-3E2C54E071E9}" srcOrd="1" destOrd="0" presId="urn:microsoft.com/office/officeart/2005/8/layout/orgChart1"/>
    <dgm:cxn modelId="{120234CF-1CA2-490D-84CC-4849F0E7C593}" type="presParOf" srcId="{530177FE-C79C-4A26-91A9-F796D440D5EC}" destId="{132E6361-80A1-464F-AEE0-72EB8BFE51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66945-5B1A-4EE8-A40B-0E7B2F87CC95}">
      <dsp:nvSpPr>
        <dsp:cNvPr id="0" name=""/>
        <dsp:cNvSpPr/>
      </dsp:nvSpPr>
      <dsp:spPr>
        <a:xfrm>
          <a:off x="1714682" y="1276914"/>
          <a:ext cx="91440" cy="9683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8377"/>
              </a:lnTo>
              <a:lnTo>
                <a:pt x="97483" y="968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DE477-AA2B-4C3D-A4C0-8171E9F90A13}">
      <dsp:nvSpPr>
        <dsp:cNvPr id="0" name=""/>
        <dsp:cNvSpPr/>
      </dsp:nvSpPr>
      <dsp:spPr>
        <a:xfrm>
          <a:off x="2049994" y="3955914"/>
          <a:ext cx="220770" cy="677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029"/>
              </a:lnTo>
              <a:lnTo>
                <a:pt x="220770" y="6770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C14F4-5E9A-459A-891B-21528579E861}">
      <dsp:nvSpPr>
        <dsp:cNvPr id="0" name=""/>
        <dsp:cNvSpPr/>
      </dsp:nvSpPr>
      <dsp:spPr>
        <a:xfrm>
          <a:off x="1760402" y="1276914"/>
          <a:ext cx="878313" cy="1943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558"/>
              </a:lnTo>
              <a:lnTo>
                <a:pt x="878313" y="1788558"/>
              </a:lnTo>
              <a:lnTo>
                <a:pt x="878313" y="19430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D730A-A5D4-4DFD-9387-0FAC758E1703}">
      <dsp:nvSpPr>
        <dsp:cNvPr id="0" name=""/>
        <dsp:cNvSpPr/>
      </dsp:nvSpPr>
      <dsp:spPr>
        <a:xfrm>
          <a:off x="281239" y="3960064"/>
          <a:ext cx="208642" cy="672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879"/>
              </a:lnTo>
              <a:lnTo>
                <a:pt x="208642" y="6728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7162-E3AD-4619-B8CE-DE77B46B6F06}">
      <dsp:nvSpPr>
        <dsp:cNvPr id="0" name=""/>
        <dsp:cNvSpPr/>
      </dsp:nvSpPr>
      <dsp:spPr>
        <a:xfrm>
          <a:off x="869960" y="1276914"/>
          <a:ext cx="890441" cy="1947248"/>
        </a:xfrm>
        <a:custGeom>
          <a:avLst/>
          <a:gdLst/>
          <a:ahLst/>
          <a:cxnLst/>
          <a:rect l="0" t="0" r="0" b="0"/>
          <a:pathLst>
            <a:path>
              <a:moveTo>
                <a:pt x="890441" y="0"/>
              </a:moveTo>
              <a:lnTo>
                <a:pt x="890441" y="1792708"/>
              </a:lnTo>
              <a:lnTo>
                <a:pt x="0" y="1792708"/>
              </a:lnTo>
              <a:lnTo>
                <a:pt x="0" y="1947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DF28D-2208-4391-AE85-01F6E72548B4}">
      <dsp:nvSpPr>
        <dsp:cNvPr id="0" name=""/>
        <dsp:cNvSpPr/>
      </dsp:nvSpPr>
      <dsp:spPr>
        <a:xfrm>
          <a:off x="1024500" y="541012"/>
          <a:ext cx="1471804" cy="735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Approx. 25,000 Residents</a:t>
          </a:r>
          <a:endParaRPr lang="en-CA" sz="1600" b="1" kern="1200" dirty="0"/>
        </a:p>
      </dsp:txBody>
      <dsp:txXfrm>
        <a:off x="1024500" y="541012"/>
        <a:ext cx="1471804" cy="735902"/>
      </dsp:txXfrm>
    </dsp:sp>
    <dsp:sp modelId="{B1114390-BD44-4D99-AF2A-1C96BC64CA50}">
      <dsp:nvSpPr>
        <dsp:cNvPr id="0" name=""/>
        <dsp:cNvSpPr/>
      </dsp:nvSpPr>
      <dsp:spPr>
        <a:xfrm>
          <a:off x="134058" y="3224162"/>
          <a:ext cx="1471804" cy="735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22,162 residents approached</a:t>
          </a:r>
          <a:endParaRPr lang="en-CA" sz="1600" b="1" kern="1200" dirty="0"/>
        </a:p>
      </dsp:txBody>
      <dsp:txXfrm>
        <a:off x="134058" y="3224162"/>
        <a:ext cx="1471804" cy="735902"/>
      </dsp:txXfrm>
    </dsp:sp>
    <dsp:sp modelId="{0C65CD04-5141-4150-81FE-2842C2773369}">
      <dsp:nvSpPr>
        <dsp:cNvPr id="0" name=""/>
        <dsp:cNvSpPr/>
      </dsp:nvSpPr>
      <dsp:spPr>
        <a:xfrm>
          <a:off x="489882" y="4264993"/>
          <a:ext cx="1471804" cy="735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9,605 surveys completed</a:t>
          </a:r>
          <a:endParaRPr lang="en-CA" sz="1600" b="1" kern="1200" dirty="0"/>
        </a:p>
      </dsp:txBody>
      <dsp:txXfrm>
        <a:off x="489882" y="4264993"/>
        <a:ext cx="1471804" cy="735902"/>
      </dsp:txXfrm>
    </dsp:sp>
    <dsp:sp modelId="{3508CEEB-2B3C-4627-A6BC-73FC610BF8EA}">
      <dsp:nvSpPr>
        <dsp:cNvPr id="0" name=""/>
        <dsp:cNvSpPr/>
      </dsp:nvSpPr>
      <dsp:spPr>
        <a:xfrm>
          <a:off x="1902814" y="3220012"/>
          <a:ext cx="1471804" cy="735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19,906 MFV received</a:t>
          </a:r>
          <a:endParaRPr lang="en-CA" sz="1600" b="1" kern="1200" dirty="0"/>
        </a:p>
      </dsp:txBody>
      <dsp:txXfrm>
        <a:off x="1902814" y="3220012"/>
        <a:ext cx="1471804" cy="735902"/>
      </dsp:txXfrm>
    </dsp:sp>
    <dsp:sp modelId="{9540CCA3-6000-43B0-BB6F-C2370E6AB95C}">
      <dsp:nvSpPr>
        <dsp:cNvPr id="0" name=""/>
        <dsp:cNvSpPr/>
      </dsp:nvSpPr>
      <dsp:spPr>
        <a:xfrm>
          <a:off x="2270765" y="4264993"/>
          <a:ext cx="1471804" cy="735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9,604 surveys completed to date</a:t>
          </a:r>
          <a:endParaRPr lang="en-CA" sz="1600" b="1" kern="1200" dirty="0"/>
        </a:p>
      </dsp:txBody>
      <dsp:txXfrm>
        <a:off x="2270765" y="4264993"/>
        <a:ext cx="1471804" cy="735902"/>
      </dsp:txXfrm>
    </dsp:sp>
    <dsp:sp modelId="{1AB1B997-746D-4C3E-8240-B3AB57F0237A}">
      <dsp:nvSpPr>
        <dsp:cNvPr id="0" name=""/>
        <dsp:cNvSpPr/>
      </dsp:nvSpPr>
      <dsp:spPr>
        <a:xfrm>
          <a:off x="1812165" y="1584175"/>
          <a:ext cx="1591888" cy="132223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   Exclusions: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   - Discharged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   - Deceased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   - Palliative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   - Risk to volunteer</a:t>
          </a:r>
          <a:endParaRPr lang="en-CA" sz="1200" b="1" kern="1200" dirty="0"/>
        </a:p>
      </dsp:txBody>
      <dsp:txXfrm>
        <a:off x="1812165" y="1584175"/>
        <a:ext cx="1591888" cy="1322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6A47F-41F2-4ACE-ABB1-2DA6630EDBB7}" type="datetimeFigureOut">
              <a:rPr lang="en-CA" smtClean="0"/>
              <a:t>2017-09-14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024868-6D29-4FA7-A66D-659E2300B2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315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3F57-2E90-4FD4-88DC-97FADDD311BF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84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4868-6D29-4FA7-A66D-659E2300B23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46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4868-6D29-4FA7-A66D-659E2300B238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72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4868-6D29-4FA7-A66D-659E2300B23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9309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4868-6D29-4FA7-A66D-659E2300B23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34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4868-6D29-4FA7-A66D-659E2300B238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71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4868-6D29-4FA7-A66D-659E2300B23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1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4868-6D29-4FA7-A66D-659E2300B23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00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4868-6D29-4FA7-A66D-659E2300B23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58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4868-6D29-4FA7-A66D-659E2300B23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58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4868-6D29-4FA7-A66D-659E2300B23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190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4868-6D29-4FA7-A66D-659E2300B23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39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4868-6D29-4FA7-A66D-659E2300B23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25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4868-6D29-4FA7-A66D-659E2300B23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83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pd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pd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d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1.pd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pd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pd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-12551"/>
            <a:ext cx="9144000" cy="1828800"/>
          </a:xfrm>
          <a:prstGeom prst="rect">
            <a:avLst/>
          </a:prstGeom>
          <a:solidFill>
            <a:srgbClr val="49B9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48" y="25549"/>
            <a:ext cx="9108504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Title slide</a:t>
            </a:r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6000" y="1752600"/>
            <a:ext cx="9396000" cy="152400"/>
          </a:xfrm>
          <a:prstGeom prst="rect">
            <a:avLst/>
          </a:prstGeom>
          <a:solidFill>
            <a:srgbClr val="3050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Webbs-SidneyBC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2064842"/>
            <a:ext cx="1943100" cy="2590800"/>
          </a:xfrm>
          <a:prstGeom prst="rect">
            <a:avLst/>
          </a:prstGeom>
        </p:spPr>
      </p:pic>
      <p:pic>
        <p:nvPicPr>
          <p:cNvPr id="9" name="Picture 8" descr="Painter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800" y="2073549"/>
            <a:ext cx="3633640" cy="2583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88"/>
          <a:stretch/>
        </p:blipFill>
        <p:spPr>
          <a:xfrm>
            <a:off x="5839383" y="2073550"/>
            <a:ext cx="3132000" cy="2582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5360812"/>
            <a:ext cx="2781300" cy="61947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905001" y="6007101"/>
            <a:ext cx="2182535" cy="5232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 smtClean="0">
                <a:solidFill>
                  <a:srgbClr val="305057"/>
                </a:solidFill>
              </a:rPr>
              <a:t>www.seniorsadvocatebc.ca</a:t>
            </a:r>
          </a:p>
          <a:p>
            <a:r>
              <a:rPr lang="en-US" sz="1200" dirty="0" smtClean="0">
                <a:solidFill>
                  <a:srgbClr val="305057"/>
                </a:solidFill>
              </a:rPr>
              <a:t>1-877-952-3181</a:t>
            </a:r>
            <a:endParaRPr lang="en-US" sz="1200" dirty="0">
              <a:solidFill>
                <a:srgbClr val="305057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126000" y="4797152"/>
            <a:ext cx="9396000" cy="152400"/>
          </a:xfrm>
          <a:prstGeom prst="rect">
            <a:avLst/>
          </a:prstGeom>
          <a:solidFill>
            <a:srgbClr val="3050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5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0520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6142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6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906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96438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5305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1794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8117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12551"/>
            <a:ext cx="9144000" cy="1828800"/>
          </a:xfrm>
          <a:prstGeom prst="rect">
            <a:avLst/>
          </a:prstGeom>
          <a:solidFill>
            <a:srgbClr val="49B9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48" y="25549"/>
            <a:ext cx="9108504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Title slide</a:t>
            </a:r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6000" y="1752600"/>
            <a:ext cx="9396000" cy="152400"/>
          </a:xfrm>
          <a:prstGeom prst="rect">
            <a:avLst/>
          </a:prstGeom>
          <a:solidFill>
            <a:srgbClr val="3050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Webbs-SidneyBC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2064842"/>
            <a:ext cx="1943100" cy="2590800"/>
          </a:xfrm>
          <a:prstGeom prst="rect">
            <a:avLst/>
          </a:prstGeom>
        </p:spPr>
      </p:pic>
      <p:pic>
        <p:nvPicPr>
          <p:cNvPr id="9" name="Picture 8" descr="Painter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800" y="2073549"/>
            <a:ext cx="3633640" cy="2583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88"/>
          <a:stretch/>
        </p:blipFill>
        <p:spPr>
          <a:xfrm>
            <a:off x="5839383" y="2073550"/>
            <a:ext cx="3132000" cy="2582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5360812"/>
            <a:ext cx="2781300" cy="61947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905001" y="6007101"/>
            <a:ext cx="2182535" cy="5232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 smtClean="0">
                <a:solidFill>
                  <a:srgbClr val="305057"/>
                </a:solidFill>
              </a:rPr>
              <a:t>www.seniorsadvocatebc.ca</a:t>
            </a:r>
          </a:p>
          <a:p>
            <a:r>
              <a:rPr lang="en-US" sz="1200" dirty="0" smtClean="0">
                <a:solidFill>
                  <a:srgbClr val="305057"/>
                </a:solidFill>
              </a:rPr>
              <a:t>1-877-952-3181</a:t>
            </a:r>
            <a:endParaRPr lang="en-US" sz="1200" dirty="0">
              <a:solidFill>
                <a:srgbClr val="305057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126000" y="4797152"/>
            <a:ext cx="9396000" cy="152400"/>
          </a:xfrm>
          <a:prstGeom prst="rect">
            <a:avLst/>
          </a:prstGeom>
          <a:solidFill>
            <a:srgbClr val="3050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2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57150" y="0"/>
            <a:ext cx="9258300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508" y="152400"/>
            <a:ext cx="8856984" cy="838200"/>
          </a:xfrm>
        </p:spPr>
        <p:txBody>
          <a:bodyPr>
            <a:noAutofit/>
          </a:bodyPr>
          <a:lstStyle>
            <a:lvl1pPr>
              <a:defRPr sz="5400" b="0" i="0">
                <a:latin typeface="Myriad Pro Semibold SemiCond"/>
                <a:cs typeface="Myriad Pro Semibold SemiCond"/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1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39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57150" y="0"/>
            <a:ext cx="9258300" cy="12573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362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4B9AC"/>
                </a:solidFill>
              </a:rPr>
              <a:t>Introduction and Methodology</a:t>
            </a:r>
            <a:endParaRPr lang="en-US" dirty="0">
              <a:solidFill>
                <a:srgbClr val="34B9AC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3508" y="152400"/>
            <a:ext cx="8856984" cy="838200"/>
          </a:xfrm>
        </p:spPr>
        <p:txBody>
          <a:bodyPr>
            <a:noAutofit/>
          </a:bodyPr>
          <a:lstStyle>
            <a:lvl1pPr>
              <a:defRPr sz="5400" b="0" i="0">
                <a:latin typeface="Myriad Pro Semibold SemiCond"/>
                <a:cs typeface="Myriad Pro Semibold SemiCond"/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974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231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1C21-F4A0-4486-A09C-C9BD0FA17A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57300" y="1257300"/>
            <a:ext cx="6629400" cy="4343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895600"/>
            <a:ext cx="5638800" cy="838200"/>
          </a:xfrm>
        </p:spPr>
        <p:txBody>
          <a:bodyPr>
            <a:noAutofit/>
          </a:bodyPr>
          <a:lstStyle>
            <a:lvl1pPr>
              <a:defRPr sz="5400" b="0" i="0">
                <a:solidFill>
                  <a:srgbClr val="46B8AD"/>
                </a:solidFill>
                <a:latin typeface="Myriad Pro Semibold SemiCond"/>
                <a:cs typeface="Myriad Pro Semibold SemiCond"/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1995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57150" y="0"/>
            <a:ext cx="9258300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152400"/>
            <a:ext cx="8856984" cy="838200"/>
          </a:xfrm>
        </p:spPr>
        <p:txBody>
          <a:bodyPr>
            <a:noAutofit/>
          </a:bodyPr>
          <a:lstStyle>
            <a:lvl1pPr>
              <a:defRPr sz="5400" b="0" i="0">
                <a:latin typeface="Myriad Pro Semibold SemiCond"/>
                <a:cs typeface="Myriad Pro Semibold SemiCo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36268"/>
            <a:ext cx="306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4B9AC"/>
                </a:solidFill>
              </a:rPr>
              <a:t>Results and Recommendations</a:t>
            </a:r>
            <a:endParaRPr lang="en-US" dirty="0">
              <a:solidFill>
                <a:srgbClr val="34B9AC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32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57150" y="0"/>
            <a:ext cx="9258300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152400"/>
            <a:ext cx="8856984" cy="838200"/>
          </a:xfrm>
        </p:spPr>
        <p:txBody>
          <a:bodyPr>
            <a:noAutofit/>
          </a:bodyPr>
          <a:lstStyle>
            <a:lvl1pPr>
              <a:defRPr sz="5400" b="0" i="0">
                <a:latin typeface="Myriad Pro Semibold SemiCond"/>
                <a:cs typeface="Myriad Pro Semibold SemiCo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3362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4B9AC"/>
                </a:solidFill>
              </a:rPr>
              <a:t>Next Steps</a:t>
            </a:r>
            <a:endParaRPr lang="en-US" dirty="0">
              <a:solidFill>
                <a:srgbClr val="34B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2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5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3377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2161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6931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2483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4249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3142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1C21-F4A0-4486-A09C-C9BD0FA17A9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-152400" y="228600"/>
            <a:ext cx="9448800" cy="838200"/>
          </a:xfrm>
          <a:prstGeom prst="rect">
            <a:avLst/>
          </a:prstGeom>
          <a:solidFill>
            <a:srgbClr val="49B9AD"/>
          </a:solidFill>
          <a:ln>
            <a:solidFill>
              <a:srgbClr val="357D9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05057"/>
              </a:solidFill>
            </a:endParaRPr>
          </a:p>
        </p:txBody>
      </p:sp>
      <p:pic>
        <p:nvPicPr>
          <p:cNvPr id="8" name="Picture 7" descr="SA-Blue-Green-Logo-highres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6231600"/>
            <a:ext cx="2133600" cy="4798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508" y="228600"/>
            <a:ext cx="885698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08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96000" algn="l" defTabSz="914400" rtl="0" eaLnBrk="1" latinLnBrk="0" hangingPunct="1">
        <a:spcBef>
          <a:spcPct val="20000"/>
        </a:spcBef>
        <a:buSzPct val="90000"/>
        <a:buFontTx/>
        <a:buBlip>
          <a:blip r:embed="rId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24000" algn="l" defTabSz="914400" rtl="0" eaLnBrk="1" latinLnBrk="0" hangingPunct="1">
        <a:spcBef>
          <a:spcPct val="20000"/>
        </a:spcBef>
        <a:buSzPct val="90000"/>
        <a:buFontTx/>
        <a:buBlip>
          <a:blip r:embed="rId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3648" y="381000"/>
            <a:ext cx="9448800" cy="838200"/>
          </a:xfrm>
          <a:prstGeom prst="rect">
            <a:avLst/>
          </a:prstGeom>
          <a:solidFill>
            <a:srgbClr val="49B9A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305057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SA-Blue-Green-Logo-highres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6231600"/>
            <a:ext cx="2133600" cy="4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3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>
    <p:fade thruBlk="1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1C21-F4A0-4486-A09C-C9BD0FA17A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A-Blue-Green-Logo-highres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6231600"/>
            <a:ext cx="2133600" cy="4798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508" y="228600"/>
            <a:ext cx="885698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046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96000" algn="l" defTabSz="914400" rtl="0" eaLnBrk="1" latinLnBrk="0" hangingPunct="1">
        <a:spcBef>
          <a:spcPct val="20000"/>
        </a:spcBef>
        <a:buSzPct val="90000"/>
        <a:buFontTx/>
        <a:buBlip>
          <a:blip r:embed="rId10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24000" algn="l" defTabSz="914400" rtl="0" eaLnBrk="1" latinLnBrk="0" hangingPunct="1">
        <a:spcBef>
          <a:spcPct val="20000"/>
        </a:spcBef>
        <a:buSzPct val="90000"/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iorsadvocatebc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seniorsadvocatebc.c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-85328"/>
            <a:ext cx="9276523" cy="695739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Survey Participants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004925"/>
              </p:ext>
            </p:extLst>
          </p:nvPr>
        </p:nvGraphicFramePr>
        <p:xfrm>
          <a:off x="467544" y="908720"/>
          <a:ext cx="37444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932040" y="1600200"/>
            <a:ext cx="4211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960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8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240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8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" indent="0">
              <a:buNone/>
            </a:pPr>
            <a:r>
              <a:rPr lang="en-CA" dirty="0" smtClean="0"/>
              <a:t>Residents:</a:t>
            </a:r>
          </a:p>
          <a:p>
            <a:pPr indent="-342000"/>
            <a:r>
              <a:rPr lang="en-CA" dirty="0" smtClean="0"/>
              <a:t>103 questions</a:t>
            </a:r>
          </a:p>
          <a:p>
            <a:pPr indent="-342000"/>
            <a:r>
              <a:rPr lang="en-CA" dirty="0" smtClean="0"/>
              <a:t>30</a:t>
            </a:r>
            <a:r>
              <a:rPr lang="en-CA" dirty="0"/>
              <a:t> </a:t>
            </a:r>
            <a:r>
              <a:rPr lang="en-CA" dirty="0" smtClean="0"/>
              <a:t>minutes to 2 hours</a:t>
            </a:r>
          </a:p>
          <a:p>
            <a:pPr indent="-342000"/>
            <a:r>
              <a:rPr lang="en-CA" dirty="0" smtClean="0"/>
              <a:t>Response rate:43%</a:t>
            </a:r>
          </a:p>
          <a:p>
            <a:pPr indent="-342000"/>
            <a:endParaRPr lang="en-CA" dirty="0"/>
          </a:p>
          <a:p>
            <a:pPr marL="900" indent="0">
              <a:buNone/>
            </a:pPr>
            <a:r>
              <a:rPr lang="en-CA" dirty="0" smtClean="0"/>
              <a:t>MFV: </a:t>
            </a:r>
          </a:p>
          <a:p>
            <a:pPr indent="-342000"/>
            <a:r>
              <a:rPr lang="en-CA" dirty="0" smtClean="0"/>
              <a:t>104 questions</a:t>
            </a:r>
          </a:p>
          <a:p>
            <a:pPr indent="-342000"/>
            <a:r>
              <a:rPr lang="en-CA" dirty="0" smtClean="0"/>
              <a:t>Mail in or web</a:t>
            </a:r>
          </a:p>
          <a:p>
            <a:pPr indent="-342000"/>
            <a:r>
              <a:rPr lang="en-CA" dirty="0" smtClean="0"/>
              <a:t>Response rate:48% </a:t>
            </a:r>
            <a:r>
              <a:rPr lang="en-CA" sz="1100" dirty="0" smtClean="0"/>
              <a:t>(to date)</a:t>
            </a:r>
          </a:p>
          <a:p>
            <a:pPr indent="-342000"/>
            <a:endParaRPr lang="en-CA" dirty="0" smtClean="0"/>
          </a:p>
          <a:p>
            <a:pPr indent="-342000"/>
            <a:endParaRPr lang="en-CA" dirty="0" smtClean="0"/>
          </a:p>
          <a:p>
            <a:pPr indent="-342000"/>
            <a:endParaRPr lang="en-CA" dirty="0" smtClean="0"/>
          </a:p>
          <a:p>
            <a:pPr indent="-342000"/>
            <a:endParaRPr lang="en-CA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9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Respondents and Non-Respondents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CA" dirty="0" smtClean="0"/>
              <a:t>90% of people who responded were CPS 3 or less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70% of all residents overall were CPS 3 or less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70% of MFV responses were linked to a resident with CPS 3 or less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72% of people who responded were ADL 3 or less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60% of all residents overall were ADL 3 or less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60% of MFV responses were linked to a resident with ADL 3 or less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7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Over half view themselves as happier than most</a:t>
            </a:r>
          </a:p>
          <a:p>
            <a:r>
              <a:rPr lang="en-CA" dirty="0" smtClean="0"/>
              <a:t>Four out of ten residents </a:t>
            </a:r>
            <a:r>
              <a:rPr lang="en-CA" dirty="0"/>
              <a:t>do not want to be there, yet 77% would likely recommend the facility to </a:t>
            </a:r>
            <a:r>
              <a:rPr lang="en-CA" dirty="0" smtClean="0"/>
              <a:t>others</a:t>
            </a:r>
            <a:endParaRPr lang="en-CA" dirty="0"/>
          </a:p>
          <a:p>
            <a:r>
              <a:rPr lang="en-CA" dirty="0" smtClean="0"/>
              <a:t>Half </a:t>
            </a:r>
            <a:r>
              <a:rPr lang="en-CA" dirty="0"/>
              <a:t>of residents rated the overall quality of the care home as very good or excellent</a:t>
            </a:r>
          </a:p>
          <a:p>
            <a:r>
              <a:rPr lang="en-CA" dirty="0" smtClean="0"/>
              <a:t>57% </a:t>
            </a:r>
            <a:r>
              <a:rPr lang="en-CA" dirty="0"/>
              <a:t>of </a:t>
            </a:r>
            <a:r>
              <a:rPr lang="en-CA" dirty="0" smtClean="0"/>
              <a:t>residents think their facility regularly feels like home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7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Assess their own health:</a:t>
            </a:r>
          </a:p>
          <a:p>
            <a:pPr lvl="1"/>
            <a:r>
              <a:rPr lang="en-CA" dirty="0" smtClean="0"/>
              <a:t>39% good, 27% very good and 9% excellent health</a:t>
            </a:r>
          </a:p>
          <a:p>
            <a:pPr lvl="1"/>
            <a:r>
              <a:rPr lang="en-CA" dirty="0" smtClean="0"/>
              <a:t>59% are limited in ability to bathe or dress self</a:t>
            </a:r>
          </a:p>
          <a:p>
            <a:pPr lvl="1"/>
            <a:r>
              <a:rPr lang="en-CA" dirty="0" smtClean="0"/>
              <a:t>63% felt downhearted in the last week</a:t>
            </a:r>
          </a:p>
          <a:p>
            <a:pPr lvl="1"/>
            <a:r>
              <a:rPr lang="en-CA" dirty="0" smtClean="0"/>
              <a:t>54% say their health is the same as a year ago, 13% say better and 10% say much better</a:t>
            </a:r>
          </a:p>
          <a:p>
            <a:r>
              <a:rPr lang="en-CA" dirty="0" smtClean="0"/>
              <a:t>Overall, participants are relatively happy and healthy with some physical limitations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6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093" y="2636912"/>
            <a:ext cx="7772400" cy="1500187"/>
          </a:xfrm>
        </p:spPr>
        <p:txBody>
          <a:bodyPr>
            <a:normAutofit/>
          </a:bodyPr>
          <a:lstStyle/>
          <a:p>
            <a:r>
              <a:rPr lang="en-CA" sz="4400" dirty="0" smtClean="0">
                <a:solidFill>
                  <a:schemeClr val="tx1"/>
                </a:solidFill>
              </a:rPr>
              <a:t>What is Working Well</a:t>
            </a:r>
            <a:endParaRPr lang="en-CA" sz="4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4221088"/>
            <a:ext cx="7848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Working </a:t>
            </a:r>
            <a:r>
              <a:rPr lang="en-CA" dirty="0"/>
              <a:t>W</a:t>
            </a:r>
            <a:r>
              <a:rPr lang="en-CA" dirty="0" smtClean="0"/>
              <a:t>ell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CA" dirty="0" smtClean="0"/>
              <a:t>Residents feel </a:t>
            </a:r>
            <a:r>
              <a:rPr lang="en-CA" dirty="0"/>
              <a:t>safe in the care </a:t>
            </a:r>
            <a:r>
              <a:rPr lang="en-CA" dirty="0" smtClean="0"/>
              <a:t>home (88%) </a:t>
            </a:r>
            <a:r>
              <a:rPr lang="en-CA" sz="2800" dirty="0" smtClean="0"/>
              <a:t>(77% of residents feel their possessions are safe)</a:t>
            </a:r>
          </a:p>
          <a:p>
            <a:pPr>
              <a:spcAft>
                <a:spcPts val="600"/>
              </a:spcAft>
            </a:pPr>
            <a:r>
              <a:rPr lang="en-CA" dirty="0"/>
              <a:t>V</a:t>
            </a:r>
            <a:r>
              <a:rPr lang="en-CA" dirty="0" smtClean="0"/>
              <a:t>iew staff as competent (83%)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Staff treat them with respect (86%)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Can decide what to wear and how to spend their time (80%)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Are getting the services they need (80%)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Family members are welcome anytime (90%)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0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Working </a:t>
            </a:r>
            <a:r>
              <a:rPr lang="en-CA" dirty="0"/>
              <a:t>W</a:t>
            </a:r>
            <a:r>
              <a:rPr lang="en-CA" dirty="0" smtClean="0"/>
              <a:t>ell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Family members feel: 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Involved in decisions about their loved ones (88%)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Know who to talk to for information (89%)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Staff address concerns (88%)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Home is clean (93%) and smells good (82%)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Staff handle aggressive behaviour appropriately (88%)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99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093" y="2636912"/>
            <a:ext cx="7772400" cy="1500187"/>
          </a:xfrm>
        </p:spPr>
        <p:txBody>
          <a:bodyPr>
            <a:normAutofit/>
          </a:bodyPr>
          <a:lstStyle/>
          <a:p>
            <a:r>
              <a:rPr lang="en-CA" sz="4400" dirty="0" smtClean="0">
                <a:solidFill>
                  <a:schemeClr val="tx1"/>
                </a:solidFill>
              </a:rPr>
              <a:t>Areas for Improvement</a:t>
            </a:r>
            <a:endParaRPr lang="en-CA" sz="4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4221088"/>
            <a:ext cx="7848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8332-E7DD-8642-81FA-05DC49120E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Bathing, toileting, physical </a:t>
            </a:r>
            <a:r>
              <a:rPr lang="en-CA" dirty="0"/>
              <a:t>d</a:t>
            </a:r>
            <a:r>
              <a:rPr lang="en-CA" dirty="0" smtClean="0"/>
              <a:t>iscomfort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 dirty="0" smtClean="0"/>
              <a:t>62% do not get to the bath or shower as often as they want with 50% saying it rarely or never happens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25% report they do not reliably get help to the toilet when needed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1 out of 4 are waiting too long for help with physical discomfort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51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Improving mealtimes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CA" dirty="0" smtClean="0"/>
              <a:t>67% enjoy mealtimes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52% don’t reliably get to eat when they want 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41% think there is not enough variety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One-third say food is not the right temperature 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38% need help to eat and don’t reliably get it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8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Housekeeping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Aft>
                <a:spcPts val="1200"/>
              </a:spcAft>
            </a:pPr>
            <a:r>
              <a:rPr lang="en-CA" sz="2800" dirty="0" smtClean="0">
                <a:solidFill>
                  <a:prstClr val="black"/>
                </a:solidFill>
              </a:rPr>
              <a:t>Dial in information: </a:t>
            </a:r>
          </a:p>
          <a:p>
            <a:pPr marL="0" lvl="0" indent="0" algn="ctr">
              <a:spcAft>
                <a:spcPts val="1200"/>
              </a:spcAft>
              <a:buNone/>
            </a:pPr>
            <a:r>
              <a:rPr lang="en-CA" sz="2800" dirty="0" smtClean="0">
                <a:solidFill>
                  <a:prstClr val="black"/>
                </a:solidFill>
              </a:rPr>
              <a:t>Call 1-877-353-9184, Participant ID: 6362670#</a:t>
            </a:r>
          </a:p>
          <a:p>
            <a:pPr lvl="0">
              <a:spcAft>
                <a:spcPts val="1200"/>
              </a:spcAft>
            </a:pPr>
            <a:r>
              <a:rPr lang="en-CA" sz="2800" dirty="0" smtClean="0">
                <a:solidFill>
                  <a:prstClr val="black"/>
                </a:solidFill>
              </a:rPr>
              <a:t>Report and presentation slides are available at: </a:t>
            </a:r>
          </a:p>
          <a:p>
            <a:pPr marL="0" lvl="0" indent="0" algn="ctr">
              <a:spcAft>
                <a:spcPts val="1200"/>
              </a:spcAft>
              <a:buNone/>
            </a:pPr>
            <a:r>
              <a:rPr lang="en-CA" sz="2800" dirty="0" smtClean="0">
                <a:solidFill>
                  <a:prstClr val="black"/>
                </a:solidFill>
                <a:hlinkClick r:id="rId3"/>
              </a:rPr>
              <a:t>www.seniorsadvocatebc.ca</a:t>
            </a:r>
            <a:endParaRPr lang="en-CA" sz="2800" dirty="0" smtClean="0">
              <a:solidFill>
                <a:prstClr val="black"/>
              </a:solidFill>
            </a:endParaRPr>
          </a:p>
          <a:p>
            <a:pPr marL="0" lvl="0" indent="0" algn="ctr">
              <a:spcAft>
                <a:spcPts val="1200"/>
              </a:spcAft>
              <a:buNone/>
            </a:pPr>
            <a:r>
              <a:rPr lang="en-CA" sz="2000" dirty="0" smtClean="0">
                <a:solidFill>
                  <a:prstClr val="black"/>
                </a:solidFill>
              </a:rPr>
              <a:t>(See Reports and Publications on bottom left-hand side of home page)</a:t>
            </a:r>
            <a:endParaRPr lang="en-CA" dirty="0" smtClean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CA" sz="2800" dirty="0">
                <a:solidFill>
                  <a:prstClr val="black"/>
                </a:solidFill>
              </a:rPr>
              <a:t>Questions can be asked via chat box on right hand side of screens or via email </a:t>
            </a:r>
            <a:r>
              <a:rPr lang="en-CA" sz="2800" dirty="0" smtClean="0">
                <a:solidFill>
                  <a:prstClr val="black"/>
                </a:solidFill>
              </a:rPr>
              <a:t>to:</a:t>
            </a:r>
          </a:p>
          <a:p>
            <a:pPr marL="0" lvl="0" indent="0" algn="ctr">
              <a:spcAft>
                <a:spcPts val="1200"/>
              </a:spcAft>
              <a:buNone/>
            </a:pPr>
            <a:r>
              <a:rPr lang="en-CA" sz="2800" dirty="0" smtClean="0">
                <a:solidFill>
                  <a:prstClr val="black"/>
                </a:solidFill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hlinkClick r:id="rId4"/>
              </a:rPr>
              <a:t>info@seniorsadvocatebc.ca</a:t>
            </a:r>
            <a:endParaRPr lang="en-CA" sz="2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0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life more meaningful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CA" dirty="0" smtClean="0"/>
              <a:t>36% regularly participate in activities that are meaningful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33% have a close friend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27% rarely or never get to spend time with like-minded residents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51% struggle to make friends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45% rarely or never have people to do things with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40% rarely or never get to explore new skills and interests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7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more time for the little things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CA" dirty="0" smtClean="0"/>
              <a:t>Staff do not reliably make time for conversation (54%)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58% reliably consider a staff member a friend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24% don’t tell staff when they are unhappy but only 11% feel they can’t voice their opinions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49% report they usually don’t get the same care staff during the week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5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Improve relationship with doctor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 dirty="0" smtClean="0"/>
              <a:t>38% say doctor does not visit when they are sick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44% rate quality of their physician care as very good or excellent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42% don’t know their medications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38% are not consulted about medications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15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0" y="2404330"/>
            <a:ext cx="3419872" cy="2564904"/>
          </a:xfrm>
          <a:prstGeom prst="rect">
            <a:avLst/>
          </a:prstGeom>
          <a:effectLst>
            <a:softEdge rad="5588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Summary…</a:t>
            </a:r>
            <a:endParaRPr lang="en-CA" dirty="0"/>
          </a:p>
        </p:txBody>
      </p:sp>
      <p:sp>
        <p:nvSpPr>
          <p:cNvPr id="11" name="Cloud Callout 10"/>
          <p:cNvSpPr/>
          <p:nvPr/>
        </p:nvSpPr>
        <p:spPr>
          <a:xfrm>
            <a:off x="6444208" y="3965138"/>
            <a:ext cx="2448272" cy="2240843"/>
          </a:xfrm>
          <a:prstGeom prst="cloudCallout">
            <a:avLst>
              <a:gd name="adj1" fmla="val -76857"/>
              <a:gd name="adj2" fmla="val -32290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“I’d like more freedom”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538833" y="4149080"/>
            <a:ext cx="2448272" cy="2240843"/>
          </a:xfrm>
          <a:prstGeom prst="cloudCallout">
            <a:avLst>
              <a:gd name="adj1" fmla="val 72149"/>
              <a:gd name="adj2" fmla="val -46742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“I </a:t>
            </a:r>
            <a:r>
              <a:rPr lang="en-CA" b="1" dirty="0">
                <a:solidFill>
                  <a:schemeClr val="tx1"/>
                </a:solidFill>
              </a:rPr>
              <a:t>am an individual, not </a:t>
            </a:r>
            <a:r>
              <a:rPr lang="en-CA" b="1" i="1" dirty="0">
                <a:solidFill>
                  <a:schemeClr val="tx1"/>
                </a:solidFill>
              </a:rPr>
              <a:t>just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i="1" dirty="0" smtClean="0">
                <a:solidFill>
                  <a:schemeClr val="tx1"/>
                </a:solidFill>
              </a:rPr>
              <a:t>one </a:t>
            </a:r>
            <a:r>
              <a:rPr lang="en-CA" b="1" i="1" dirty="0">
                <a:solidFill>
                  <a:schemeClr val="tx1"/>
                </a:solidFill>
              </a:rPr>
              <a:t>of </a:t>
            </a:r>
            <a:r>
              <a:rPr lang="en-CA" b="1" dirty="0">
                <a:solidFill>
                  <a:schemeClr val="tx1"/>
                </a:solidFill>
              </a:rPr>
              <a:t>the </a:t>
            </a:r>
            <a:r>
              <a:rPr lang="en-CA" b="1" dirty="0" smtClean="0">
                <a:solidFill>
                  <a:schemeClr val="tx1"/>
                </a:solidFill>
              </a:rPr>
              <a:t>residents”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300192" y="1264462"/>
            <a:ext cx="2448272" cy="2240843"/>
          </a:xfrm>
          <a:prstGeom prst="cloudCallout">
            <a:avLst>
              <a:gd name="adj1" fmla="val -77189"/>
              <a:gd name="adj2" fmla="val 38796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“Take the time to talk </a:t>
            </a:r>
            <a:r>
              <a:rPr lang="en-CA" b="1" dirty="0">
                <a:solidFill>
                  <a:schemeClr val="tx1"/>
                </a:solidFill>
              </a:rPr>
              <a:t>to me and value my life experience”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323527" y="1264462"/>
            <a:ext cx="2663577" cy="2240842"/>
          </a:xfrm>
          <a:prstGeom prst="cloudCallout">
            <a:avLst>
              <a:gd name="adj1" fmla="val 78175"/>
              <a:gd name="adj2" fmla="val 3784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“More staff </a:t>
            </a:r>
            <a:r>
              <a:rPr lang="en-CA" b="1" dirty="0" smtClean="0">
                <a:solidFill>
                  <a:schemeClr val="tx1"/>
                </a:solidFill>
              </a:rPr>
              <a:t>will mean I can more reliably get help when I need it”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2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Recommendations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Increase staffing levels in care facilities</a:t>
            </a:r>
          </a:p>
          <a:p>
            <a:pPr marL="514350" indent="-514350">
              <a:buFontTx/>
              <a:buAutoNum type="arabicPeriod"/>
            </a:pPr>
            <a:r>
              <a:rPr lang="en-CA" dirty="0" smtClean="0"/>
              <a:t>Increase </a:t>
            </a:r>
            <a:r>
              <a:rPr lang="en-CA" dirty="0"/>
              <a:t>flexibility around when and how care is delivered</a:t>
            </a:r>
          </a:p>
          <a:p>
            <a:pPr marL="514350" indent="-514350">
              <a:buAutoNum type="arabicPeriod"/>
            </a:pPr>
            <a:r>
              <a:rPr lang="en-CA" dirty="0" smtClean="0"/>
              <a:t>Increase activities on evenings and weekends and create more meaningful experiences overall</a:t>
            </a:r>
          </a:p>
          <a:p>
            <a:pPr marL="514350" indent="-514350">
              <a:buAutoNum type="arabicPeriod"/>
            </a:pPr>
            <a:r>
              <a:rPr lang="en-CA" dirty="0" smtClean="0"/>
              <a:t>Provide better physician care using GPs or nurse practitioners</a:t>
            </a:r>
          </a:p>
          <a:p>
            <a:pPr marL="514350" indent="-514350">
              <a:buAutoNum type="arabicPeriod"/>
            </a:pPr>
            <a:r>
              <a:rPr lang="en-CA" dirty="0" smtClean="0"/>
              <a:t>Examine opportunities to improve mealtime experience</a:t>
            </a:r>
          </a:p>
          <a:p>
            <a:pPr marL="514350" indent="-51435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Recommendations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CA" dirty="0"/>
              <a:t>P</a:t>
            </a:r>
            <a:r>
              <a:rPr lang="en-CA" dirty="0" smtClean="0"/>
              <a:t>rovide on-going education for all care staff on the importance of emotional well-being and focus on developing staff skills in this area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CA" dirty="0" smtClean="0"/>
              <a:t>Foster greater engagement with family members around family councils and hand washing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CA" dirty="0" smtClean="0"/>
              <a:t>Monitor progress over time using the same </a:t>
            </a:r>
            <a:r>
              <a:rPr lang="en-CA" dirty="0" err="1" smtClean="0"/>
              <a:t>InterRAI</a:t>
            </a:r>
            <a:r>
              <a:rPr lang="en-CA" dirty="0" smtClean="0"/>
              <a:t> surveys and make results publicly available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82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4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Questions</a:t>
            </a:r>
            <a:endParaRPr lang="en-CA" dirty="0"/>
          </a:p>
        </p:txBody>
      </p:sp>
      <p:pic>
        <p:nvPicPr>
          <p:cNvPr id="1027" name="Picture 3" descr="C:\Users\atamburr\AppData\Local\Microsoft\Windows\Temporary Internet Files\Content.IE5\0T55ZZNY\Question_Mark_Ic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2034960" cy="20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0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 us celebrate and deliberate</a:t>
            </a:r>
            <a:endParaRPr lang="en-CA" dirty="0"/>
          </a:p>
        </p:txBody>
      </p:sp>
      <p:pic>
        <p:nvPicPr>
          <p:cNvPr id="3074" name="Picture 2" descr="C:\Users\atamburr\AppData\Local\Microsoft\Windows\Temporary Internet Files\Content.IE5\DXFRCZDP\407px-XboxBalloons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0969"/>
            <a:ext cx="3876675" cy="47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tamburr\AppData\Local\Microsoft\Windows\Temporary Internet Files\Content.IE5\GOHBS0RG\hires_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9206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08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First We Celebrate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3600" b="1" dirty="0" smtClean="0"/>
              <a:t>10,000 Residents</a:t>
            </a:r>
          </a:p>
          <a:p>
            <a:pPr marL="0" indent="0" algn="ctr">
              <a:buNone/>
            </a:pPr>
            <a:r>
              <a:rPr lang="en-CA" sz="3600" b="1" dirty="0" smtClean="0"/>
              <a:t>10,000 Families</a:t>
            </a:r>
          </a:p>
          <a:p>
            <a:pPr marL="0" indent="0" algn="ctr">
              <a:buNone/>
            </a:pPr>
            <a:r>
              <a:rPr lang="en-CA" sz="3600" b="1" dirty="0" smtClean="0"/>
              <a:t>800 Volunteers</a:t>
            </a:r>
          </a:p>
          <a:p>
            <a:pPr marL="0" indent="0" algn="ctr">
              <a:buNone/>
            </a:pPr>
            <a:r>
              <a:rPr lang="en-CA" sz="3600" b="1" dirty="0" smtClean="0"/>
              <a:t>100s of Dedicated Staff</a:t>
            </a:r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u="sng" dirty="0" smtClean="0"/>
              <a:t>Together</a:t>
            </a:r>
            <a:r>
              <a:rPr lang="en-CA" dirty="0" smtClean="0"/>
              <a:t> we will make it better!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6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Volunteers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3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Volunteers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426467"/>
            <a:ext cx="9180512" cy="3744417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960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240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Tx/>
              <a:buNone/>
            </a:pPr>
            <a:r>
              <a:rPr lang="en-CA" sz="7200" b="1" dirty="0" smtClean="0">
                <a:solidFill>
                  <a:schemeClr val="tx2"/>
                </a:solidFill>
              </a:rPr>
              <a:t>Thank you!</a:t>
            </a:r>
          </a:p>
          <a:p>
            <a:pPr marL="0" indent="0" algn="ctr">
              <a:spcAft>
                <a:spcPts val="1200"/>
              </a:spcAft>
              <a:buFontTx/>
              <a:buNone/>
            </a:pPr>
            <a:r>
              <a:rPr lang="en-CA" sz="5400" b="1" dirty="0" smtClean="0">
                <a:solidFill>
                  <a:schemeClr val="tx2"/>
                </a:solidFill>
              </a:rPr>
              <a:t>Thank you!</a:t>
            </a:r>
          </a:p>
          <a:p>
            <a:pPr marL="0" indent="0" algn="ctr">
              <a:spcAft>
                <a:spcPts val="1200"/>
              </a:spcAft>
              <a:buFontTx/>
              <a:buNone/>
            </a:pPr>
            <a:r>
              <a:rPr lang="en-CA" sz="4000" b="1" dirty="0" smtClean="0">
                <a:solidFill>
                  <a:schemeClr val="tx2"/>
                </a:solidFill>
              </a:rPr>
              <a:t>Thank you!</a:t>
            </a:r>
          </a:p>
          <a:p>
            <a:pPr marL="0" indent="0">
              <a:buFontTx/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7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Montage of seniors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Placeholder slide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426467"/>
            <a:ext cx="9180512" cy="3744417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960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240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Tx/>
              <a:buNone/>
            </a:pPr>
            <a:r>
              <a:rPr lang="en-CA" sz="7200" b="1" dirty="0" smtClean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Deliberation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36" y="1600200"/>
            <a:ext cx="6793728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81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CA" sz="4000" dirty="0"/>
              <a:t>WHY this survey?</a:t>
            </a:r>
          </a:p>
          <a:p>
            <a:pPr>
              <a:spcAft>
                <a:spcPts val="1200"/>
              </a:spcAft>
            </a:pPr>
            <a:r>
              <a:rPr lang="en-CA" sz="4000" dirty="0" smtClean="0"/>
              <a:t>WHY all care homes?</a:t>
            </a:r>
          </a:p>
          <a:p>
            <a:pPr>
              <a:spcAft>
                <a:spcPts val="1200"/>
              </a:spcAft>
            </a:pPr>
            <a:r>
              <a:rPr lang="en-CA" sz="4000" dirty="0" smtClean="0"/>
              <a:t>WHY all residents?</a:t>
            </a:r>
          </a:p>
          <a:p>
            <a:pPr>
              <a:spcAft>
                <a:spcPts val="1200"/>
              </a:spcAft>
            </a:pPr>
            <a:r>
              <a:rPr lang="en-CA" sz="4000" dirty="0" smtClean="0"/>
              <a:t>WHY this methodology?</a:t>
            </a:r>
            <a:endParaRPr lang="en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1C21-F4A0-4486-A09C-C9BD0FA17A9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46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A Template August 2017">
  <a:themeElements>
    <a:clrScheme name="O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B5AC"/>
      </a:accent1>
      <a:accent2>
        <a:srgbClr val="00454F"/>
      </a:accent2>
      <a:accent3>
        <a:srgbClr val="A1CD41"/>
      </a:accent3>
      <a:accent4>
        <a:srgbClr val="3DDE3A"/>
      </a:accent4>
      <a:accent5>
        <a:srgbClr val="41404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SA Slide Presentation Template_Feb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plate">
  <a:themeElements>
    <a:clrScheme name="O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B5AC"/>
      </a:accent1>
      <a:accent2>
        <a:srgbClr val="00454F"/>
      </a:accent2>
      <a:accent3>
        <a:srgbClr val="A1CD41"/>
      </a:accent3>
      <a:accent4>
        <a:srgbClr val="3DDE3A"/>
      </a:accent4>
      <a:accent5>
        <a:srgbClr val="41404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OSA Template August 2017</Template>
  <TotalTime>0</TotalTime>
  <Words>974</Words>
  <Application>Microsoft Office PowerPoint</Application>
  <PresentationFormat>On-screen Show (4:3)</PresentationFormat>
  <Paragraphs>177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OSA Template August 2017</vt:lpstr>
      <vt:lpstr>OSA Slide Presentation Template_Feb 2017</vt:lpstr>
      <vt:lpstr>Template</vt:lpstr>
      <vt:lpstr>PowerPoint Presentation</vt:lpstr>
      <vt:lpstr>Housekeeping</vt:lpstr>
      <vt:lpstr>Let us celebrate and deliberate</vt:lpstr>
      <vt:lpstr>First We Celebrate</vt:lpstr>
      <vt:lpstr>Our Volunteers</vt:lpstr>
      <vt:lpstr>Our Volunteers</vt:lpstr>
      <vt:lpstr>Montage of seniors</vt:lpstr>
      <vt:lpstr>Deliberation</vt:lpstr>
      <vt:lpstr>WHY</vt:lpstr>
      <vt:lpstr>Survey Participants</vt:lpstr>
      <vt:lpstr>Respondents and Non-Respondents</vt:lpstr>
      <vt:lpstr>Context</vt:lpstr>
      <vt:lpstr>Context</vt:lpstr>
      <vt:lpstr>PowerPoint Presentation</vt:lpstr>
      <vt:lpstr>What is Working Well</vt:lpstr>
      <vt:lpstr>What is Working Well</vt:lpstr>
      <vt:lpstr>PowerPoint Presentation</vt:lpstr>
      <vt:lpstr>Bathing, toileting, physical discomfort</vt:lpstr>
      <vt:lpstr>Improving mealtimes</vt:lpstr>
      <vt:lpstr>Making life more meaningful</vt:lpstr>
      <vt:lpstr>Making more time for the little things</vt:lpstr>
      <vt:lpstr>Improve relationship with doctor</vt:lpstr>
      <vt:lpstr>In Summary…</vt:lpstr>
      <vt:lpstr>Recommendations</vt:lpstr>
      <vt:lpstr>Recommendations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2017-09-15T05:14:06Z</dcterms:created>
  <dcterms:modified xsi:type="dcterms:W3CDTF">2017-09-15T05:14:18Z</dcterms:modified>
</cp:coreProperties>
</file>